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4"/>
  </p:notesMasterIdLst>
  <p:sldIdLst>
    <p:sldId id="256" r:id="rId2"/>
    <p:sldId id="306" r:id="rId3"/>
    <p:sldId id="342" r:id="rId4"/>
    <p:sldId id="343" r:id="rId5"/>
    <p:sldId id="345" r:id="rId6"/>
    <p:sldId id="346" r:id="rId7"/>
    <p:sldId id="344" r:id="rId8"/>
    <p:sldId id="307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47" r:id="rId18"/>
    <p:sldId id="348" r:id="rId19"/>
    <p:sldId id="349" r:id="rId20"/>
    <p:sldId id="350" r:id="rId21"/>
    <p:sldId id="351" r:id="rId22"/>
    <p:sldId id="352" r:id="rId23"/>
    <p:sldId id="353" r:id="rId24"/>
    <p:sldId id="333" r:id="rId25"/>
    <p:sldId id="334" r:id="rId26"/>
    <p:sldId id="335" r:id="rId27"/>
    <p:sldId id="336" r:id="rId28"/>
    <p:sldId id="354" r:id="rId29"/>
    <p:sldId id="355" r:id="rId30"/>
    <p:sldId id="356" r:id="rId31"/>
    <p:sldId id="357" r:id="rId32"/>
    <p:sldId id="278" r:id="rId33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90" autoAdjust="0"/>
    <p:restoredTop sz="94667" autoAdjust="0"/>
  </p:normalViewPr>
  <p:slideViewPr>
    <p:cSldViewPr>
      <p:cViewPr>
        <p:scale>
          <a:sx n="75" d="100"/>
          <a:sy n="75" d="100"/>
        </p:scale>
        <p:origin x="-2664" y="-10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170FC7E-8757-490E-A413-6F7131C849E0}" type="datetimeFigureOut">
              <a:rPr lang="ru-RU"/>
              <a:pPr>
                <a:defRPr/>
              </a:pPr>
              <a:t>25/09/2026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90838C72-31B5-4EC0-AAF4-E15817A564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99033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0DB2A-C0A6-444A-A15B-8F2B8053DB7D}" type="datetime1">
              <a:rPr lang="ru-RU"/>
              <a:pPr>
                <a:defRPr/>
              </a:pPr>
              <a:t>25/09/2026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DA3B3-239D-4E82-B045-1EB1B1CE721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267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7D74B-2422-411B-B11E-BF0C2A6261F2}" type="datetime1">
              <a:rPr lang="ru-RU"/>
              <a:pPr>
                <a:defRPr/>
              </a:pPr>
              <a:t>25/09/2026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11937-193C-4ED6-99CB-AAFDDE81DD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186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F059E-802D-45D1-A02D-84BFAE2CFAD4}" type="datetime1">
              <a:rPr lang="ru-RU"/>
              <a:pPr>
                <a:defRPr/>
              </a:pPr>
              <a:t>25/09/2026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31267-7635-476A-B15A-FC15057AAF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8098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1F1F0-50BA-4FEA-84B4-3B16ED4E40DC}" type="datetime1">
              <a:rPr lang="ru-RU"/>
              <a:pPr>
                <a:defRPr/>
              </a:pPr>
              <a:t>25/09/2026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37901-99DB-49B6-BAC5-377877DB84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3560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3C23F-0E94-4C34-A492-65C92895B96A}" type="datetime1">
              <a:rPr lang="ru-RU"/>
              <a:pPr>
                <a:defRPr/>
              </a:pPr>
              <a:t>25/09/2026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E23AE-389E-4E93-8BCA-4AAF64C230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7548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37BE2-7066-4245-8902-1B8C0B3423A8}" type="datetime1">
              <a:rPr lang="ru-RU"/>
              <a:pPr>
                <a:defRPr/>
              </a:pPr>
              <a:t>25/09/2026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3EFD1-9E52-4292-9B60-5F80B967AF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0037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AE85B-3D7D-4ADF-B569-AF648FFA84D8}" type="datetime1">
              <a:rPr lang="ru-RU"/>
              <a:pPr>
                <a:defRPr/>
              </a:pPr>
              <a:t>25/09/2026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AA70C-3B03-414F-A8A2-3E2145D5EAA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5587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0974F-BD33-469C-A03A-722295801F38}" type="datetime1">
              <a:rPr lang="ru-RU"/>
              <a:pPr>
                <a:defRPr/>
              </a:pPr>
              <a:t>25/09/2026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EE19E-FBC3-474A-B5AB-F7CBBBDAC6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23022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5C161-E3D6-400C-A29A-FC2BE8848830}" type="datetime1">
              <a:rPr lang="ru-RU"/>
              <a:pPr>
                <a:defRPr/>
              </a:pPr>
              <a:t>25/09/2026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A49A4-0B31-4244-9EBF-4E9FBE7467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303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58F5F-F890-46CD-85EB-76847830F13C}" type="datetime1">
              <a:rPr lang="ru-RU"/>
              <a:pPr>
                <a:defRPr/>
              </a:pPr>
              <a:t>25/09/2026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8E229-1734-4D7D-8923-65111CDAC9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3272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8B296-65CC-4238-BD9A-54B54E43320F}" type="datetime1">
              <a:rPr lang="ru-RU"/>
              <a:pPr>
                <a:defRPr/>
              </a:pPr>
              <a:t>25/09/2026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F845A-6A9E-40E4-BE65-78DE6201C1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2765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978C8AE1-C35B-475F-8FBC-808F370F49C6}" type="datetime1">
              <a:rPr lang="ru-RU"/>
              <a:pPr>
                <a:defRPr/>
              </a:pPr>
              <a:t>25/09/2026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495BFB0C-BD8B-4AAC-A1EE-0AAD3DE2AD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1.xlsx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Excel_Worksheet2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Excel_Worksheet3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Excel_Worksheet4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Excel_Worksheet5.xls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2.emf"/><Relationship Id="rId4" Type="http://schemas.openxmlformats.org/officeDocument/2006/relationships/package" Target="../embeddings/Microsoft_Excel_Worksheet6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Excel_Worksheet7.xlsx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3.emf"/><Relationship Id="rId4" Type="http://schemas.openxmlformats.org/officeDocument/2006/relationships/package" Target="../embeddings/Microsoft_Excel_Worksheet8.xlsx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4.emf"/><Relationship Id="rId4" Type="http://schemas.openxmlformats.org/officeDocument/2006/relationships/package" Target="../embeddings/Microsoft_Excel_Worksheet9.xlsx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6"/>
          <p:cNvGrpSpPr>
            <a:grpSpLocks/>
          </p:cNvGrpSpPr>
          <p:nvPr/>
        </p:nvGrpSpPr>
        <p:grpSpPr bwMode="auto">
          <a:xfrm>
            <a:off x="88900" y="188913"/>
            <a:ext cx="9055100" cy="1966912"/>
            <a:chOff x="0" y="-371"/>
            <a:chExt cx="5760" cy="1239"/>
          </a:xfrm>
        </p:grpSpPr>
        <p:sp>
          <p:nvSpPr>
            <p:cNvPr id="2058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kumimoji="1" lang="ru-RU" altLang="ru-RU" sz="1400" b="1"/>
            </a:p>
          </p:txBody>
        </p:sp>
        <p:sp>
          <p:nvSpPr>
            <p:cNvPr id="6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ru-RU" sz="1400" b="1">
                <a:cs typeface="Calibri" pitchFamily="34" charset="0"/>
              </a:endParaRPr>
            </a:p>
          </p:txBody>
        </p:sp>
        <p:sp>
          <p:nvSpPr>
            <p:cNvPr id="7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ru-RU" sz="1400" b="1">
                <a:cs typeface="Calibri" pitchFamily="34" charset="0"/>
              </a:endParaRPr>
            </a:p>
          </p:txBody>
        </p:sp>
        <p:sp>
          <p:nvSpPr>
            <p:cNvPr id="8" name="Text Box 40"/>
            <p:cNvSpPr txBox="1">
              <a:spLocks noChangeArrowheads="1"/>
            </p:cNvSpPr>
            <p:nvPr/>
          </p:nvSpPr>
          <p:spPr bwMode="auto">
            <a:xfrm>
              <a:off x="270" y="-371"/>
              <a:ext cx="5241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ru-RU" b="1" dirty="0">
                  <a:ln w="1905"/>
                  <a:solidFill>
                    <a:schemeClr val="tx2">
                      <a:lumMod val="75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cs typeface="Calibri" pitchFamily="34" charset="0"/>
                </a:rPr>
                <a:t>Приокское управление Федеральной службы по экологическому, технологическому и атомному надзору</a:t>
              </a:r>
              <a:endParaRPr kumimoji="1" lang="en-US" b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Calibri" pitchFamily="34" charset="0"/>
              </a:endParaRPr>
            </a:p>
          </p:txBody>
        </p:sp>
        <p:pic>
          <p:nvPicPr>
            <p:cNvPr id="2066" name="Picture 41" descr="fsetan_emblema200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9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Line 2"/>
          <p:cNvSpPr>
            <a:spLocks noChangeShapeType="1"/>
          </p:cNvSpPr>
          <p:nvPr/>
        </p:nvSpPr>
        <p:spPr bwMode="auto">
          <a:xfrm flipV="1">
            <a:off x="434975" y="4327525"/>
            <a:ext cx="8462744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cs typeface="Calibri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295275" y="1916113"/>
            <a:ext cx="8634413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algn="ctr" eaLnBrk="1" hangingPunct="1">
              <a:defRPr/>
            </a:pPr>
            <a:r>
              <a:rPr lang="ru-RU" b="1" cap="all" dirty="0">
                <a:cs typeface="+mn-cs"/>
              </a:rPr>
              <a:t>ПУБЛИЧНЫЕ СЛУШАНИЯ  на тему:</a:t>
            </a:r>
          </a:p>
          <a:p>
            <a:pPr algn="ctr" eaLnBrk="1" hangingPunct="1">
              <a:defRPr/>
            </a:pPr>
            <a:endParaRPr lang="ru-RU" sz="1600" b="1" cap="all" dirty="0">
              <a:cs typeface="+mn-cs"/>
            </a:endParaRPr>
          </a:p>
          <a:p>
            <a:pPr algn="ctr" eaLnBrk="1" hangingPunct="1">
              <a:defRPr/>
            </a:pPr>
            <a:r>
              <a:rPr lang="ru-RU" sz="2000" b="1" cap="all" dirty="0">
                <a:cs typeface="+mn-cs"/>
              </a:rPr>
              <a:t>«</a:t>
            </a:r>
            <a:r>
              <a:rPr lang="ru-RU" sz="2000" b="1" dirty="0"/>
              <a:t>Результаты применения правоприменительной практики контрольно-надзорной деятельности Приокского управления Ростехнадзора при проведении оценки готовности муниципальных образований, субъектов электроэнергетики, теплоснабжающих и теплосетевых организаций </a:t>
            </a:r>
          </a:p>
          <a:p>
            <a:pPr algn="ctr" eaLnBrk="1" hangingPunct="1">
              <a:defRPr/>
            </a:pPr>
            <a:r>
              <a:rPr lang="ru-RU" sz="2000" b="1" dirty="0"/>
              <a:t>к отопительному периоду 2025-2026, в том числе обеспечение категории надежности электроснабжения тепловых источников</a:t>
            </a:r>
            <a:r>
              <a:rPr lang="ru-RU" sz="2000" b="1" cap="all" dirty="0">
                <a:cs typeface="+mn-cs"/>
              </a:rPr>
              <a:t>»</a:t>
            </a:r>
          </a:p>
          <a:p>
            <a:pPr algn="ctr" eaLnBrk="1" hangingPunct="1">
              <a:defRPr/>
            </a:pPr>
            <a:endParaRPr lang="ru-RU" sz="1600" b="1" cap="all" dirty="0">
              <a:solidFill>
                <a:schemeClr val="accent1"/>
              </a:solidFill>
              <a:cs typeface="+mn-cs"/>
            </a:endParaRPr>
          </a:p>
          <a:p>
            <a:pPr algn="ctr" eaLnBrk="1" hangingPunct="1">
              <a:defRPr/>
            </a:pPr>
            <a:endParaRPr lang="ru-RU" sz="1600" b="1" cap="all" dirty="0">
              <a:solidFill>
                <a:schemeClr val="accent1"/>
              </a:solidFill>
              <a:cs typeface="+mn-cs"/>
            </a:endParaRPr>
          </a:p>
          <a:p>
            <a:pPr algn="ctr" eaLnBrk="1" hangingPunct="1">
              <a:defRPr/>
            </a:pPr>
            <a:endParaRPr lang="ru-RU" sz="1600" dirty="0">
              <a:solidFill>
                <a:schemeClr val="accent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cap="all" dirty="0">
              <a:solidFill>
                <a:schemeClr val="tx2">
                  <a:lumMod val="75000"/>
                </a:schemeClr>
              </a:solidFill>
              <a:cs typeface="+mn-cs"/>
            </a:endParaRP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04800" y="5949280"/>
            <a:ext cx="8534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Calibri" pitchFamily="34" charset="0"/>
              </a:rPr>
              <a:t>город Рязань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ru-RU" b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Calibri" pitchFamily="34" charset="0"/>
              </a:rPr>
              <a:t>30 сентября 2026 года.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434975" y="4868863"/>
            <a:ext cx="8640763" cy="85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+mn-cs"/>
              </a:rPr>
              <a:t>Доклад Руководителя управления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cs typeface="+mn-cs"/>
              </a:rPr>
              <a:t>Челенко Василия Георгиевича</a:t>
            </a:r>
          </a:p>
        </p:txBody>
      </p:sp>
      <p:sp>
        <p:nvSpPr>
          <p:cNvPr id="2057" name="Номер слайда 4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A456353-E702-491B-BF49-D54401B79191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 eaLnBrk="1" hangingPunct="1"/>
            <a:r>
              <a:rPr lang="ru-RU" altLang="ru-RU" sz="1800" smtClean="0">
                <a:latin typeface="Times New Roman" pitchFamily="18" charset="0"/>
                <a:cs typeface="Times New Roman" pitchFamily="18" charset="0"/>
              </a:rPr>
              <a:t>Настоящий доклад подготовлен к проведению публичных мероприятий  с подконтрольными субъектами во исполнение положений приоритетной программы «Реформа контрольной и надзорной деятельности»</a:t>
            </a:r>
            <a:endParaRPr lang="ru-RU" altLang="ru-RU" sz="1800" smtClean="0"/>
          </a:p>
        </p:txBody>
      </p:sp>
      <p:sp>
        <p:nvSpPr>
          <p:cNvPr id="3076" name="Объект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5400675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2000" b="1" dirty="0"/>
              <a:t>     Цель мероприятия </a:t>
            </a:r>
            <a:r>
              <a:rPr lang="ru-RU" altLang="ru-RU" sz="2000" dirty="0"/>
              <a:t>– доведение до сведения подконтрольных Приокскому управлению организаций информации о применяемых Ростехнадзором и её должностными лицами формах и методах </a:t>
            </a:r>
            <a:br>
              <a:rPr lang="ru-RU" altLang="ru-RU" sz="2000" dirty="0"/>
            </a:br>
            <a:r>
              <a:rPr lang="ru-RU" altLang="ru-RU" sz="2000" dirty="0"/>
              <a:t>по выявления и пресечения нарушений обязательных требований, причин, факторов и условий, способствующих их возникновению.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2000" b="1" dirty="0"/>
              <a:t>      Задачи мероприятия: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/>
              <a:t>обеспечение единообразных подходов к применению Приокским управлением </a:t>
            </a:r>
            <a:r>
              <a:rPr lang="ru-RU" altLang="ru-RU" sz="2000" dirty="0" err="1"/>
              <a:t>Ростехнадзора</a:t>
            </a:r>
            <a:r>
              <a:rPr lang="ru-RU" altLang="ru-RU" sz="2000" dirty="0"/>
              <a:t> обязательных требований, законодательства Российской Федерации о государственном контроле (надзоре);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/>
              <a:t>выявление типичных нарушений обязательных требований, причин, факторов и условий, способствующих их возникновению; 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/>
              <a:t>проведение анализа случаев причинения вреда (ущерба) охраняемым законом ценностям, выявление источников и факторов риска причинения вреда (ущерба);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/>
              <a:t>подготовка предложений об актуализации обязательных требований.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altLang="ru-RU" sz="2000" dirty="0"/>
          </a:p>
        </p:txBody>
      </p:sp>
      <p:sp>
        <p:nvSpPr>
          <p:cNvPr id="2" name="Номер слайда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8EEE16-40C2-4A40-A34B-4A165E48D9EC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Правила обеспечения готовности  к отопительному периоду и Порядок проведения оценки обеспечения готовности к отопительному периоду, утвержденные приказом Минэнерго России от 13.11.2024 № 2234</a:t>
            </a:r>
          </a:p>
        </p:txBody>
      </p:sp>
      <p:sp>
        <p:nvSpPr>
          <p:cNvPr id="409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146EAF-7C13-41AF-8A37-5F13C73225F5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4100" name="Объект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6" t="28572" r="12520" b="9142"/>
          <a:stretch>
            <a:fillRect/>
          </a:stretch>
        </p:blipFill>
        <p:spPr>
          <a:xfrm>
            <a:off x="858838" y="1600200"/>
            <a:ext cx="7426325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План подготовки к отопительному периоду ежегодно разрабатывается и утверждается организационно-распорядительным документом в следующие сроки:</a:t>
            </a: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7875F6-4561-4C49-A3EF-9C04CC6609D2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5124" name="Объект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7" t="28287" r="12943" b="9428"/>
          <a:stretch>
            <a:fillRect/>
          </a:stretch>
        </p:blipFill>
        <p:spPr>
          <a:xfrm>
            <a:off x="896938" y="1600200"/>
            <a:ext cx="7350125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Уровень готовности на основании индекса</a:t>
            </a:r>
          </a:p>
        </p:txBody>
      </p:sp>
      <p:sp>
        <p:nvSpPr>
          <p:cNvPr id="614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7C73B8-0B52-4F5A-AE35-967F486B209C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6148" name="Объект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7" t="28571" r="14227" b="8858"/>
          <a:stretch>
            <a:fillRect/>
          </a:stretch>
        </p:blipFill>
        <p:spPr>
          <a:xfrm>
            <a:off x="1008063" y="1600200"/>
            <a:ext cx="7127875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Паспорт обеспечения готовности к отопительному периоду выдается, в течении 5 рабочих дней со дня подписания акта</a:t>
            </a:r>
          </a:p>
        </p:txBody>
      </p:sp>
      <p:sp>
        <p:nvSpPr>
          <p:cNvPr id="7171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856A00-AE87-4F34-9177-273D5B39E151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7172" name="Объект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16" t="28857" r="13585" b="8286"/>
          <a:stretch>
            <a:fillRect/>
          </a:stretch>
        </p:blipFill>
        <p:spPr>
          <a:xfrm>
            <a:off x="941388" y="1600200"/>
            <a:ext cx="7261225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Оценка обеспечения готовности к отопительному периоду осуществляется комиссиями</a:t>
            </a:r>
          </a:p>
        </p:txBody>
      </p:sp>
      <p:sp>
        <p:nvSpPr>
          <p:cNvPr id="819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B911BA-518C-4947-ADBC-CD242FB2C001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8196" name="Объект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0" t="24857" r="12460" b="9142"/>
          <a:stretch>
            <a:fillRect/>
          </a:stretch>
        </p:blipFill>
        <p:spPr>
          <a:xfrm>
            <a:off x="1114425" y="1600200"/>
            <a:ext cx="6915150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800" b="1" dirty="0"/>
              <a:t>Сводная информация о количестве теплоснабжающих </a:t>
            </a:r>
            <a:br>
              <a:rPr lang="ru-RU" altLang="ru-RU" sz="2800" b="1" dirty="0"/>
            </a:br>
            <a:r>
              <a:rPr lang="ru-RU" altLang="ru-RU" sz="2800" b="1" dirty="0"/>
              <a:t>и теплосетевых организаций, подлежащих оценке готовности к отопительному периоду </a:t>
            </a:r>
            <a:r>
              <a:rPr lang="ru-RU" altLang="ru-RU" sz="2800" b="1" dirty="0" smtClean="0"/>
              <a:t>2025-2026 </a:t>
            </a:r>
            <a:r>
              <a:rPr lang="ru-RU" altLang="ru-RU" sz="2800" b="1" dirty="0"/>
              <a:t/>
            </a:r>
            <a:br>
              <a:rPr lang="ru-RU" altLang="ru-RU" sz="2800" b="1" dirty="0"/>
            </a:br>
            <a:r>
              <a:rPr lang="ru-RU" altLang="ru-RU" sz="2800" b="1" dirty="0"/>
              <a:t>с разбивкой по субъектам</a:t>
            </a:r>
            <a:endParaRPr lang="ru-RU" altLang="ru-RU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Номер слайда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241BFD-201A-4888-BF15-C722E708FCA7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 flipV="1">
            <a:off x="0" y="1957387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cs typeface="Calibri" pitchFamily="34" charset="0"/>
            </a:endParaRPr>
          </a:p>
        </p:txBody>
      </p:sp>
      <p:graphicFrame>
        <p:nvGraphicFramePr>
          <p:cNvPr id="9223" name="Объект 2"/>
          <p:cNvGraphicFramePr>
            <a:graphicFrameLocks noChangeAspect="1"/>
          </p:cNvGraphicFramePr>
          <p:nvPr/>
        </p:nvGraphicFramePr>
        <p:xfrm>
          <a:off x="776288" y="2349500"/>
          <a:ext cx="7591425" cy="368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Лист" r:id="rId4" imgW="7591547" imgH="3686213" progId="Excel.Sheet.12">
                  <p:embed/>
                </p:oleObj>
              </mc:Choice>
              <mc:Fallback>
                <p:oleObj name="Лист" r:id="rId4" imgW="7591547" imgH="3686213" progId="Excel.Sheet.12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288" y="2349500"/>
                        <a:ext cx="7591425" cy="368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/>
          <a:lstStyle/>
          <a:p>
            <a:pPr eaLnBrk="1" hangingPunct="1"/>
            <a:r>
              <a:rPr lang="ru-RU" altLang="ru-RU" sz="2800" b="1" smtClean="0"/>
              <a:t>Информация о проведении оценки готовности муниципальных образований к осенне-зимнему периоду 2025-2026 годов в разрезе субъектов</a:t>
            </a:r>
          </a:p>
        </p:txBody>
      </p:sp>
      <p:sp>
        <p:nvSpPr>
          <p:cNvPr id="10243" name="Номер слайда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F645B91-AEB9-45EA-9CDA-BBADCE74E9DE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 flipV="1">
            <a:off x="0" y="1957387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cs typeface="Calibri" pitchFamily="34" charset="0"/>
            </a:endParaRPr>
          </a:p>
        </p:txBody>
      </p:sp>
      <p:graphicFrame>
        <p:nvGraphicFramePr>
          <p:cNvPr id="10247" name="Объект 1"/>
          <p:cNvGraphicFramePr>
            <a:graphicFrameLocks noChangeAspect="1"/>
          </p:cNvGraphicFramePr>
          <p:nvPr/>
        </p:nvGraphicFramePr>
        <p:xfrm>
          <a:off x="433388" y="2420938"/>
          <a:ext cx="8277225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Лист" r:id="rId4" imgW="8277197" imgH="4038476" progId="Excel.Sheet.12">
                  <p:embed/>
                </p:oleObj>
              </mc:Choice>
              <mc:Fallback>
                <p:oleObj name="Лист" r:id="rId4" imgW="8277197" imgH="4038476" progId="Excel.Sheet.12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2420938"/>
                        <a:ext cx="8277225" cy="403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/>
          <a:lstStyle/>
          <a:p>
            <a:pPr eaLnBrk="1" hangingPunct="1"/>
            <a:r>
              <a:rPr lang="ru-RU" altLang="ru-RU" sz="2800" b="1" smtClean="0"/>
              <a:t>Информация о проведении оценки готовности</a:t>
            </a:r>
            <a:br>
              <a:rPr lang="ru-RU" altLang="ru-RU" sz="2800" b="1" smtClean="0"/>
            </a:br>
            <a:r>
              <a:rPr lang="ru-RU" altLang="ru-RU" sz="2800" b="1" smtClean="0"/>
              <a:t>муниципальных образований к осенне-зимнему периоду в разрезе субъектов в динамике за 3 года</a:t>
            </a:r>
          </a:p>
        </p:txBody>
      </p:sp>
      <p:sp>
        <p:nvSpPr>
          <p:cNvPr id="11267" name="Номер слайда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2A7FB79-1DBE-4508-B667-32DC0A2394D2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 flipV="1">
            <a:off x="0" y="1957387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cs typeface="Calibri" pitchFamily="34" charset="0"/>
            </a:endParaRPr>
          </a:p>
        </p:txBody>
      </p:sp>
      <p:graphicFrame>
        <p:nvGraphicFramePr>
          <p:cNvPr id="11271" name="Объект 1"/>
          <p:cNvGraphicFramePr>
            <a:graphicFrameLocks noChangeAspect="1"/>
          </p:cNvGraphicFramePr>
          <p:nvPr/>
        </p:nvGraphicFramePr>
        <p:xfrm>
          <a:off x="549275" y="2227263"/>
          <a:ext cx="8054975" cy="3865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Лист" r:id="rId4" imgW="10515547" imgH="4143480" progId="Excel.Sheet.12">
                  <p:embed/>
                </p:oleObj>
              </mc:Choice>
              <mc:Fallback>
                <p:oleObj name="Лист" r:id="rId4" imgW="10515547" imgH="4143480" progId="Excel.Sheet.12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" y="2227263"/>
                        <a:ext cx="8054975" cy="3865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/>
          <a:lstStyle/>
          <a:p>
            <a:pPr eaLnBrk="1" hangingPunct="1"/>
            <a:r>
              <a:rPr lang="ru-RU" altLang="ru-RU" sz="2000" b="1" smtClean="0"/>
              <a:t>Информацию о количестве на территории муниципальных образований, поднадзорных Управлению, котельных </a:t>
            </a:r>
            <a:br>
              <a:rPr lang="ru-RU" altLang="ru-RU" sz="2000" b="1" smtClean="0"/>
            </a:br>
            <a:r>
              <a:rPr lang="ru-RU" altLang="ru-RU" sz="2000" b="1" smtClean="0"/>
              <a:t>и социально-значимых объектов (здравоохранения, образования, культуры и жилых домов), подлежащих запуску на дату начала отопительного периода 2025-2026 г.</a:t>
            </a:r>
          </a:p>
        </p:txBody>
      </p:sp>
      <p:sp>
        <p:nvSpPr>
          <p:cNvPr id="12291" name="Номер слайда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239FC2-DC8E-4705-9AA3-A4533646AA72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 flipV="1">
            <a:off x="0" y="1957387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cs typeface="Calibri" pitchFamily="34" charset="0"/>
            </a:endParaRPr>
          </a:p>
        </p:txBody>
      </p:sp>
      <p:graphicFrame>
        <p:nvGraphicFramePr>
          <p:cNvPr id="12295" name="Объект 1"/>
          <p:cNvGraphicFramePr>
            <a:graphicFrameLocks noChangeAspect="1"/>
          </p:cNvGraphicFramePr>
          <p:nvPr/>
        </p:nvGraphicFramePr>
        <p:xfrm>
          <a:off x="323850" y="2171700"/>
          <a:ext cx="8585200" cy="384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Лист" r:id="rId4" imgW="6743663" imgH="2514701" progId="Excel.Sheet.12">
                  <p:embed/>
                </p:oleObj>
              </mc:Choice>
              <mc:Fallback>
                <p:oleObj name="Лист" r:id="rId4" imgW="6743663" imgH="2514701" progId="Excel.Sheet.12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171700"/>
                        <a:ext cx="8585200" cy="3849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/>
          <a:lstStyle/>
          <a:p>
            <a:pPr eaLnBrk="1" hangingPunct="1"/>
            <a:r>
              <a:rPr lang="ru-RU" altLang="ru-RU" sz="2000" b="1" smtClean="0"/>
              <a:t>Количество объектов потребителей тепловой энергии</a:t>
            </a:r>
          </a:p>
        </p:txBody>
      </p:sp>
      <p:sp>
        <p:nvSpPr>
          <p:cNvPr id="13315" name="Номер слайда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63C8CE-F423-4329-B8B5-CF459FBA20A4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 flipV="1">
            <a:off x="0" y="1957387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cs typeface="Calibri" pitchFamily="34" charset="0"/>
            </a:endParaRPr>
          </a:p>
        </p:txBody>
      </p:sp>
      <p:graphicFrame>
        <p:nvGraphicFramePr>
          <p:cNvPr id="13319" name="Объект 2"/>
          <p:cNvGraphicFramePr>
            <a:graphicFrameLocks noChangeAspect="1"/>
          </p:cNvGraphicFramePr>
          <p:nvPr/>
        </p:nvGraphicFramePr>
        <p:xfrm>
          <a:off x="400050" y="2349500"/>
          <a:ext cx="8343900" cy="368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Лист" r:id="rId4" imgW="8343872" imgH="3686213" progId="Excel.Sheet.12">
                  <p:embed/>
                </p:oleObj>
              </mc:Choice>
              <mc:Fallback>
                <p:oleObj name="Лист" r:id="rId4" imgW="8343872" imgH="3686213" progId="Excel.Sheet.12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" y="2349500"/>
                        <a:ext cx="8343900" cy="368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/>
          <a:lstStyle/>
          <a:p>
            <a:pPr eaLnBrk="1" hangingPunct="1"/>
            <a:r>
              <a:rPr lang="ru-RU" altLang="ru-RU" sz="2000" b="1" smtClean="0"/>
              <a:t>Информация, о проведенных Управлением мероприятиях по оценке готовности теплоснабжающих и теплосетевых организаций </a:t>
            </a:r>
            <a:br>
              <a:rPr lang="ru-RU" altLang="ru-RU" sz="2000" b="1" smtClean="0"/>
            </a:br>
            <a:r>
              <a:rPr lang="ru-RU" altLang="ru-RU" sz="2000" b="1" smtClean="0"/>
              <a:t>к осенне-зимнему периоду 2025-2026 гг.</a:t>
            </a:r>
          </a:p>
        </p:txBody>
      </p:sp>
      <p:sp>
        <p:nvSpPr>
          <p:cNvPr id="14339" name="Номер слайда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F30081-DBCF-40F9-8E4D-81E9BF5BA73C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 flipV="1">
            <a:off x="0" y="1957387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cs typeface="Calibri" pitchFamily="34" charset="0"/>
            </a:endParaRPr>
          </a:p>
        </p:txBody>
      </p:sp>
      <p:graphicFrame>
        <p:nvGraphicFramePr>
          <p:cNvPr id="14343" name="Объект 1"/>
          <p:cNvGraphicFramePr>
            <a:graphicFrameLocks noChangeAspect="1"/>
          </p:cNvGraphicFramePr>
          <p:nvPr/>
        </p:nvGraphicFramePr>
        <p:xfrm>
          <a:off x="119063" y="1984375"/>
          <a:ext cx="8905875" cy="453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Лист" r:id="rId4" imgW="8905889" imgH="4533804" progId="Excel.Sheet.12">
                  <p:embed/>
                </p:oleObj>
              </mc:Choice>
              <mc:Fallback>
                <p:oleObj name="Лист" r:id="rId4" imgW="8905889" imgH="4533804" progId="Excel.Sheet.12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063" y="1984375"/>
                        <a:ext cx="8905875" cy="453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/>
          <a:lstStyle/>
          <a:p>
            <a:pPr eaLnBrk="1" hangingPunct="1"/>
            <a:r>
              <a:rPr lang="ru-RU" altLang="ru-RU" sz="2000" b="1" smtClean="0"/>
              <a:t>Сводную информацию о возникновении нарушения теплоснабжения населения и объектов социальной сферы при прохождении осенне-зимнего периода в результате порыва тепловых сетей</a:t>
            </a:r>
          </a:p>
        </p:txBody>
      </p:sp>
      <p:sp>
        <p:nvSpPr>
          <p:cNvPr id="15363" name="Номер слайда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7A71FB-84D8-4041-A9B2-FD20DF0E76E3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 flipV="1">
            <a:off x="0" y="1957387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cs typeface="Calibri" pitchFamily="34" charset="0"/>
            </a:endParaRPr>
          </a:p>
        </p:txBody>
      </p:sp>
      <p:graphicFrame>
        <p:nvGraphicFramePr>
          <p:cNvPr id="15367" name="Объект 1"/>
          <p:cNvGraphicFramePr>
            <a:graphicFrameLocks noChangeAspect="1"/>
          </p:cNvGraphicFramePr>
          <p:nvPr/>
        </p:nvGraphicFramePr>
        <p:xfrm>
          <a:off x="762000" y="3068638"/>
          <a:ext cx="7620000" cy="240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Лист" r:id="rId4" imgW="7619891" imgH="2409697" progId="Excel.Sheet.12">
                  <p:embed/>
                </p:oleObj>
              </mc:Choice>
              <mc:Fallback>
                <p:oleObj name="Лист" r:id="rId4" imgW="7619891" imgH="2409697" progId="Excel.Sheet.12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068638"/>
                        <a:ext cx="7620000" cy="240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/>
          <a:lstStyle/>
          <a:p>
            <a:pPr eaLnBrk="1" hangingPunct="1"/>
            <a:r>
              <a:rPr lang="ru-RU" altLang="ru-RU" sz="2000" b="1" smtClean="0"/>
              <a:t>Сравнительный график изменения величины затрат на аварийно-восстановительные ремонты</a:t>
            </a:r>
          </a:p>
        </p:txBody>
      </p:sp>
      <p:sp>
        <p:nvSpPr>
          <p:cNvPr id="16387" name="Номер слайда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CD8935-C795-4F6E-989D-04EBE35CA0B5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 flipV="1">
            <a:off x="0" y="1957387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cs typeface="Calibri" pitchFamily="34" charset="0"/>
            </a:endParaRPr>
          </a:p>
        </p:txBody>
      </p:sp>
      <p:pic>
        <p:nvPicPr>
          <p:cNvPr id="16391" name="Рисунок 6" descr="https://www.rosteplo.ru/Tech_stat/tsts_3397.files/image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" t="3972" r="2908" b="15012"/>
          <a:stretch>
            <a:fillRect/>
          </a:stretch>
        </p:blipFill>
        <p:spPr bwMode="auto">
          <a:xfrm>
            <a:off x="1187450" y="2205038"/>
            <a:ext cx="6553200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/>
          <a:lstStyle/>
          <a:p>
            <a:pPr eaLnBrk="1" hangingPunct="1"/>
            <a:r>
              <a:rPr lang="ru-RU" altLang="ru-RU" sz="2000" b="1" smtClean="0"/>
              <a:t>Сравнительный график изменения средневзвешенного возраста трубопроводов тепловых сетей</a:t>
            </a:r>
          </a:p>
        </p:txBody>
      </p:sp>
      <p:sp>
        <p:nvSpPr>
          <p:cNvPr id="17411" name="Номер слайда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9F8289-669A-4C6E-9019-D862BAFAA9EC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 flipV="1">
            <a:off x="0" y="1957387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cs typeface="Calibri" pitchFamily="34" charset="0"/>
            </a:endParaRPr>
          </a:p>
        </p:txBody>
      </p:sp>
      <p:pic>
        <p:nvPicPr>
          <p:cNvPr id="17415" name="Рисунок 7" descr="https://www.rosteplo.ru/Tech_stat/tsts_3397.files/image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0" t="2209" r="2077" b="18942"/>
          <a:stretch>
            <a:fillRect/>
          </a:stretch>
        </p:blipFill>
        <p:spPr bwMode="auto">
          <a:xfrm>
            <a:off x="1331913" y="2276475"/>
            <a:ext cx="6769100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Монтаж основного трубопровода тепловой сети  обеспечивающий теплом жителей центра города Рязани</a:t>
            </a:r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642621D-B7A3-4E59-8FCE-CDB6D3BA26B1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18436" name="Объект 4" descr="https://region.center/source/RYAZAN/max/15-07-2026/0da50c80-612d-477a-a072-f086a071876c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7925" y="1600200"/>
            <a:ext cx="6788150" cy="4525963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Монтаж основного трубопровода тепловой сети  обеспечивающий теплом жителей центра города Рязани</a:t>
            </a:r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558F3B-CC8F-4478-811C-29F1413EA7F5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19460" name="Объект 4" descr="C:\Users\Вова\Desktop\QgS_2D3kbmt__PoRH6fQZoH3BspjkbOrrk7Dx4rxhqo2-CiqDZBvjQfzafL3sl0plMysJjUyRfg6Flcz2LCCyM6j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773238"/>
            <a:ext cx="6515100" cy="4319587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Замена магистрального трубопровода протяженностью 950 метров в условиях плотной застройки, коммуникации и транспортной насыщенности</a:t>
            </a:r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CC51FB-6010-46C7-AD4B-A4B74602DCF8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20484" name="Объект 4" descr="C:\Users\Вова\Desktop\79vrILREdogvfU3pjY2LeYJ41NGRPuA-gJzj9EoUiOxF3Xp4TquF2JGqe4JICUjlBdlY_GDSsp_wQ6ltRPXLvbZ9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793875"/>
            <a:ext cx="7466013" cy="4138613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Работы по замене тепловой  сети в г. Рязани</a:t>
            </a:r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C0EB82-C567-45B2-B62A-1B426B8E4081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21508" name="Объект 4" descr="C:\Users\Вова\Desktop\CX3w2jD95hyF6wJp86jegGinJyQ77dknure1VRmfUTwVx29gUH8YXshRXh2i48k7dXnuYm7tGtsnoJwz3HlY-LTz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1795463"/>
            <a:ext cx="7775575" cy="4297362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Работы по замене тепловых сетей в микрорайоне Дашки-Песочные общей протяженностью 3700 метров. Работы выполняются  в рамках программы «Модернизация  коммунальной инфраструктуры»</a:t>
            </a:r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B58388-E202-4C40-95FF-4AD866383C0F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22532" name="Объект 4" descr="C:\Users\Вова\Desktop\dU-GK14-Wy7LdXqh3-xRnm8DQdjiFqUr6JwKriIsxkfaM8vSBK_GORV2FbZ9WQl_L4MBHiYHJ9l5mdy1qYi6GqTl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1795463"/>
            <a:ext cx="7993062" cy="4319587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Работы по замене тепловых сетей в микрорайоне Дашки-Песочные общей протяженностью 3700 метров. Работы выполняются  в рамках программы «Модернизация  коммунальной инфраструктуры»</a:t>
            </a:r>
            <a:endParaRPr lang="ru-RU" altLang="ru-RU" sz="2000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BFD9CF-C47F-4617-A954-513A47110B74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23556" name="Объект 4" descr="C:\Users\Вова\Desktop\sBrHWGgTSEQY4tzuIFEcx3uFjXAkPBlnCMhqayxO7xGzAu0iJ77k5PUMNhKK4o1aHSHYonbeeFEK3Maf3s-mqgAh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795463"/>
            <a:ext cx="7704138" cy="457200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Работы по замене тепловых сетей в микрорайоне Дашки-Песочные общей протяженностью 3700 метров. Работы выполняются  в рамках программы «Модернизация  коммунальной инфраструктуры»</a:t>
            </a:r>
            <a:endParaRPr lang="ru-RU" altLang="ru-RU" sz="2000" smtClean="0"/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129687-000B-4037-BA0A-4C7B491E2B13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24580" name="Объект 4" descr="C:\Users\Вова\Desktop\v8iyt3vAPU3Vi78uRQxIVvkz414_MzPlvHuFvr9X508RAQOHUUkdUMb_y_c0qmsZGniSJ_H-CoeNI23WRV_16LD6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795463"/>
            <a:ext cx="7426325" cy="4751387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/>
          <a:lstStyle/>
          <a:p>
            <a:pPr eaLnBrk="1" hangingPunct="1"/>
            <a:r>
              <a:rPr lang="ru-RU" altLang="ru-RU" sz="2000" b="1" smtClean="0"/>
              <a:t>Показатели по замене тепловых сетей в подконтрольных </a:t>
            </a:r>
            <a:br>
              <a:rPr lang="ru-RU" altLang="ru-RU" sz="2000" b="1" smtClean="0"/>
            </a:br>
            <a:r>
              <a:rPr lang="ru-RU" altLang="ru-RU" sz="2000" b="1" smtClean="0"/>
              <a:t>Приокскому управлению Ростехнадзора</a:t>
            </a:r>
            <a:br>
              <a:rPr lang="ru-RU" altLang="ru-RU" sz="2000" b="1" smtClean="0"/>
            </a:br>
            <a:r>
              <a:rPr lang="ru-RU" altLang="ru-RU" sz="2000" b="1" smtClean="0"/>
              <a:t>Тульской, Брянской, Орловской, Калужской и Рязанской областях.</a:t>
            </a:r>
          </a:p>
        </p:txBody>
      </p:sp>
      <p:sp>
        <p:nvSpPr>
          <p:cNvPr id="25603" name="Номер слайда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EF782E-6952-4D61-8F04-C1FAFA945F79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 flipV="1">
            <a:off x="0" y="1957387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cs typeface="Calibri" pitchFamily="34" charset="0"/>
            </a:endParaRPr>
          </a:p>
        </p:txBody>
      </p:sp>
      <p:graphicFrame>
        <p:nvGraphicFramePr>
          <p:cNvPr id="25607" name="Объект 1"/>
          <p:cNvGraphicFramePr>
            <a:graphicFrameLocks noChangeAspect="1"/>
          </p:cNvGraphicFramePr>
          <p:nvPr/>
        </p:nvGraphicFramePr>
        <p:xfrm>
          <a:off x="509588" y="2852738"/>
          <a:ext cx="8124825" cy="286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8" name="Лист" r:id="rId4" imgW="8124950" imgH="2866965" progId="Excel.Sheet.12">
                  <p:embed/>
                </p:oleObj>
              </mc:Choice>
              <mc:Fallback>
                <p:oleObj name="Лист" r:id="rId4" imgW="8124950" imgH="2866965" progId="Excel.Sheet.12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8" y="2852738"/>
                        <a:ext cx="8124825" cy="286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/>
          <a:lstStyle/>
          <a:p>
            <a:pPr eaLnBrk="1" hangingPunct="1"/>
            <a:r>
              <a:rPr lang="ru-RU" altLang="ru-RU" sz="2000" b="1" smtClean="0"/>
              <a:t>Информация о количестве котельных, у которых </a:t>
            </a:r>
            <a:br>
              <a:rPr lang="ru-RU" altLang="ru-RU" sz="2000" b="1" smtClean="0"/>
            </a:br>
            <a:r>
              <a:rPr lang="ru-RU" altLang="ru-RU" sz="2000" b="1" smtClean="0"/>
              <a:t>не обеспечена требуемая категория надежности </a:t>
            </a:r>
          </a:p>
        </p:txBody>
      </p:sp>
      <p:sp>
        <p:nvSpPr>
          <p:cNvPr id="26627" name="Номер слайда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7FD95AA-3056-4871-AA1A-A4F096B0C75B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 flipV="1">
            <a:off x="0" y="1957387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cs typeface="Calibri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377950" y="2420938"/>
          <a:ext cx="6388100" cy="37052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3351"/>
                <a:gridCol w="1751729"/>
                <a:gridCol w="2123020"/>
              </a:tblGrid>
              <a:tr h="10191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Субъект РФ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Количество котельных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Количество котельных, у которых категория надежности электроснабжения не соответствует НТД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47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Тульская область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713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139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47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Брянская область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568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362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47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Орловская область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47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Калужская область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491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47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Рязанская область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47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Приокское управление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2228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569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/>
          <a:lstStyle/>
          <a:p>
            <a:pPr eaLnBrk="1" hangingPunct="1"/>
            <a:r>
              <a:rPr lang="ru-RU" altLang="ru-RU" sz="2000" b="1" smtClean="0"/>
              <a:t>Информация о возникновении нарушения теплоснабжения населения и объектов социальной сферы при прохождении осенне-зимнего периода в результате нарушения электроснабжения</a:t>
            </a:r>
          </a:p>
        </p:txBody>
      </p:sp>
      <p:sp>
        <p:nvSpPr>
          <p:cNvPr id="27651" name="Номер слайда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86A22B-45EA-41DD-B90A-C05861E160CE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 flipV="1">
            <a:off x="0" y="1957387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cs typeface="Calibri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116013" y="2636838"/>
          <a:ext cx="7200900" cy="33051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2413"/>
                <a:gridCol w="1759496"/>
                <a:gridCol w="1759496"/>
                <a:gridCol w="1759496"/>
              </a:tblGrid>
              <a:tr h="16383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Субъект РФ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Нарушение теплоснабжения потребителей в результате нарушения электроснабжения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Нарушение теплоснабжения потребителей в результате нарушения электроснабжения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Нарушение теплоснабжения потребителей в результате нарушения электроснабжения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2023-2024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2024-2025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2025-2026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Тульская область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Брянская область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Орловская область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Калужская область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31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Рязанская область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09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Приокское управление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172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47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037"/>
          </a:xfrm>
        </p:spPr>
        <p:txBody>
          <a:bodyPr/>
          <a:lstStyle/>
          <a:p>
            <a:pPr eaLnBrk="1" hangingPunct="1"/>
            <a:r>
              <a:rPr lang="ru-RU" altLang="ru-RU" sz="2000" b="1" smtClean="0"/>
              <a:t>Информация о возникновении нарушения (перерывов) теплоснабжения населения и объектов социальной сферы при прохождении осенне-зимнего периода 2025-2026 гг.</a:t>
            </a:r>
          </a:p>
        </p:txBody>
      </p:sp>
      <p:sp>
        <p:nvSpPr>
          <p:cNvPr id="28675" name="Номер слайда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C27798-467A-43FD-AD25-2DE1755591BB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6" name="Line 2"/>
          <p:cNvSpPr>
            <a:spLocks noChangeShapeType="1"/>
          </p:cNvSpPr>
          <p:nvPr/>
        </p:nvSpPr>
        <p:spPr bwMode="auto">
          <a:xfrm flipV="1">
            <a:off x="0" y="1957387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cs typeface="Calibri" pitchFamily="34" charset="0"/>
            </a:endParaRPr>
          </a:p>
        </p:txBody>
      </p:sp>
      <p:graphicFrame>
        <p:nvGraphicFramePr>
          <p:cNvPr id="28679" name="Объект 1"/>
          <p:cNvGraphicFramePr>
            <a:graphicFrameLocks noChangeAspect="1"/>
          </p:cNvGraphicFramePr>
          <p:nvPr/>
        </p:nvGraphicFramePr>
        <p:xfrm>
          <a:off x="539750" y="2112963"/>
          <a:ext cx="8135938" cy="376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Лист" r:id="rId4" imgW="9201205" imgH="3971803" progId="Excel.Sheet.12">
                  <p:embed/>
                </p:oleObj>
              </mc:Choice>
              <mc:Fallback>
                <p:oleObj name="Лист" r:id="rId4" imgW="9201205" imgH="3971803" progId="Excel.Sheet.12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112963"/>
                        <a:ext cx="8135938" cy="3763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altLang="ru-RU" sz="2800" smtClean="0">
                <a:latin typeface="Times New Roman" pitchFamily="18" charset="0"/>
                <a:cs typeface="Times New Roman" pitchFamily="18" charset="0"/>
              </a:rPr>
              <a:t>Обеспечение безопасности объектов топливно-энергетического комплекса</a:t>
            </a:r>
            <a:endParaRPr lang="ru-RU" altLang="ru-RU" sz="2800" smtClean="0"/>
          </a:p>
        </p:txBody>
      </p:sp>
      <p:sp>
        <p:nvSpPr>
          <p:cNvPr id="2969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Font typeface="Arial" charset="0"/>
              <a:buNone/>
            </a:pP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Обеспечение безопасности объектов топливно-энергетического комплекса осуществляется субъектами топливно-энергетического комплекса, если иное не установлено законодательством Российской Федерации.</a:t>
            </a:r>
          </a:p>
          <a:p>
            <a:pPr marL="0" indent="0" algn="just">
              <a:buFont typeface="Arial" charset="0"/>
              <a:buNone/>
            </a:pP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Защитные ограждающие конструкции (ЗОК) являются последним и самым надежным рубежом обороны. Они работают автономно 24/7, не требуют электропитания и задерживают БПЛА или его обломки в случае успешного сбития системами ПВО/РЭБ</a:t>
            </a:r>
          </a:p>
          <a:p>
            <a:pPr marL="0" indent="0" algn="just">
              <a:buFont typeface="Arial" charset="0"/>
              <a:buNone/>
            </a:pPr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Проектирование и установка систем защиты в обязательном порядке должны соответствовать строительным и антитеррористическим регламентам. Ключевой документ — СП 542.1325800.2024, регламентирующий требования к защитным ограждающим конструкциям от БПЛА</a:t>
            </a:r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0D0799-D6ED-470E-BF4A-1CE2EC797F1C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Сравнительный анализ методов защиты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457200" y="1484313"/>
          <a:ext cx="8229600" cy="44656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7442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Критерий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Средства РЭБ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(Активная защита)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Инженерные ЗОК (Пассивная защита)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</a:tr>
              <a:tr h="7442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Принцип работы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Глушение частот, срыв полетного задания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Физический барьер, улавливание аппарата/обломков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</a:tr>
              <a:tr h="7442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Зависимость от питания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Требуется постоянное электроснабжение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Полностью автономны (0 Вт)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</a:tr>
              <a:tr h="7442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Защита от обломков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Отсутствует (сбитый дрон все равно падает на объект)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Высокая (удерживает до 85% осколков)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</a:tr>
              <a:tr h="7442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Уязвимость к ИИ-дронам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Высокая (неэффективны против автономных БПЛА)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Нулевая (задерживают любые физические объекты)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</a:tr>
              <a:tr h="7442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Эксплуатационные расходы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Высокие (требуется обслуживание и обновления ПО)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Минимальные (периодический осмотр конструкций)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9525" marR="9525" marT="9527" marB="9527" anchor="ctr"/>
                </a:tc>
              </a:tr>
            </a:tbl>
          </a:graphicData>
        </a:graphic>
      </p:graphicFrame>
      <p:sp>
        <p:nvSpPr>
          <p:cNvPr id="3075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D7A05FA-7140-4394-91B2-02E4F60CA88D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Результаты применения видов мероприятий в 2026 г.                      в отношении теплоснабжающих и муниципальных образований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1614488" y="1700213"/>
          <a:ext cx="5915025" cy="4176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5942"/>
                <a:gridCol w="1201787"/>
                <a:gridCol w="2269689"/>
                <a:gridCol w="2047606"/>
              </a:tblGrid>
              <a:tr h="9638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№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п/п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Субъект РФ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Вид мероприятия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 теплоснабжающих организаций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</a:tr>
              <a:tr h="642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Рязанская область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Контрольные (надзорные) мероприятия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</a:tr>
              <a:tr h="642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Брянская область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Контрольные (надзорные) мероприятия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</a:tr>
              <a:tr h="642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Калужская область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Контрольные (надзорные) мероприятия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</a:tr>
              <a:tr h="642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Орловская область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Контрольные (надзорные) мероприятия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</a:tr>
              <a:tr h="6425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Тульская область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Контрольные (надзорные) мероприятия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11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178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879EED-566D-4D1A-BC31-79C029F761C6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 smtClean="0">
                <a:latin typeface="Times New Roman" pitchFamily="18" charset="0"/>
                <a:cs typeface="Times New Roman" pitchFamily="18" charset="0"/>
              </a:rPr>
              <a:t>Результаты применения видов мероприятий в 2026 г. в отношении теплоснабжающих и муниципальных образований</a:t>
            </a:r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3508E3-040A-4C51-9602-9C03F8C0B879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</p:nvPr>
        </p:nvGraphicFramePr>
        <p:xfrm>
          <a:off x="1042988" y="1557338"/>
          <a:ext cx="7200900" cy="42957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1195"/>
                <a:gridCol w="707393"/>
                <a:gridCol w="3251798"/>
                <a:gridCol w="1396887"/>
                <a:gridCol w="1313627"/>
              </a:tblGrid>
              <a:tr h="332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№</a:t>
                      </a:r>
                      <a:endParaRPr lang="ru-RU" sz="6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№</a:t>
                      </a:r>
                      <a:endParaRPr lang="ru-RU" sz="600">
                        <a:effectLst/>
                      </a:endParaRPr>
                    </a:p>
                    <a:p>
                      <a:pPr algn="ctr"/>
                      <a:r>
                        <a:rPr lang="ru-RU" sz="500">
                          <a:effectLst/>
                        </a:rPr>
                        <a:t>п/п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Субъект РФ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Вид мероприятия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Количество теплоснабжающих организаций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Количество муниципальных</a:t>
                      </a:r>
                      <a:endParaRPr lang="ru-RU" sz="600">
                        <a:effectLst/>
                      </a:endParaRPr>
                    </a:p>
                    <a:p>
                      <a:pPr algn="ctr"/>
                      <a:r>
                        <a:rPr lang="ru-RU" sz="500">
                          <a:effectLst/>
                        </a:rPr>
                        <a:t>образований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166119">
                <a:tc rowSpan="6"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1.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Рязанская область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Профилактический визит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20</a:t>
                      </a:r>
                      <a:endParaRPr lang="ru-RU" sz="6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1661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КНМ без взаимодействия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6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83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Информирование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47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73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83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Консультирований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10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2491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Оценка соответствия обязательным требованиям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83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Предостережений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34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166119">
                <a:tc rowSpan="5"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2.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Брянская область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Профилактический визит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10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83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Информирований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218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124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83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Консультирований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46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6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2327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Оценок соответствий обязательных требований (разрешений на допуск в эксплуатацию)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84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7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83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Предостережений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8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166119">
                <a:tc rowSpan="6"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3.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Калужская область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Профилактический визит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8</a:t>
                      </a:r>
                      <a:endParaRPr lang="ru-RU" sz="5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6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1661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КНМ без взаимодействия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5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6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83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Информирование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296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6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83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Консультирований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1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6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2491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Оценка соответствия обязательным требованиям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6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76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Предостережений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7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0</a:t>
                      </a:r>
                      <a:endParaRPr lang="ru-RU" sz="6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166119">
                <a:tc rowSpan="6"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4.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Орловская область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Профилактический визит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6</a:t>
                      </a:r>
                      <a:endParaRPr lang="ru-RU" sz="5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1661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КНМ без взаимодействия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83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Информирование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343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83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Консультирований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14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2491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Оценка соответствия обязательным требованиям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14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83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Предостережений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2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166119">
                <a:tc rowSpan="6"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5.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Тульская область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Профилактический визит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5</a:t>
                      </a:r>
                      <a:endParaRPr lang="ru-RU" sz="5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1661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КНМ без взаимодействия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5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83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Информирование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252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175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83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Консультирований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89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245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2491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Оценка соответствия обязательным требованиям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  <a:tr h="830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Предостережений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7</a:t>
                      </a:r>
                      <a:endParaRPr lang="ru-RU" sz="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dirty="0">
                          <a:effectLst/>
                        </a:rPr>
                        <a:t>0</a:t>
                      </a:r>
                      <a:endParaRPr lang="ru-RU" sz="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3664" marR="33664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Прямоугольник 3"/>
          <p:cNvSpPr>
            <a:spLocks noChangeArrowheads="1"/>
          </p:cNvSpPr>
          <p:nvPr/>
        </p:nvSpPr>
        <p:spPr bwMode="auto">
          <a:xfrm>
            <a:off x="428625" y="142875"/>
            <a:ext cx="8135938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buFontTx/>
              <a:buNone/>
            </a:pPr>
            <a:endParaRPr lang="ru-RU" altLang="ru-RU" sz="28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/>
              <a:t>Одной из главных задач проводимых Приокским управлением Ростехнадзора общественных слушаний  является улучшение взаимодействия между органами власти, бизнесом  и обществом для повышения промышленной и энергетической безопасности, обеспечения безаварийной работы и исключения случаев нанесения вреда жизни и здоровью граждан.</a:t>
            </a:r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ru-RU" altLang="ru-RU" sz="2400" b="1" i="1"/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ru-RU" altLang="ru-RU" sz="2400" b="1" i="1"/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ru-RU" altLang="ru-RU" sz="2400" b="1" i="1"/>
          </a:p>
          <a:p>
            <a:pPr algn="ctr" eaLnBrk="1" hangingPunct="1">
              <a:spcBef>
                <a:spcPts val="1200"/>
              </a:spcBef>
              <a:buFontTx/>
              <a:buNone/>
            </a:pPr>
            <a:endParaRPr lang="ru-RU" altLang="ru-RU" sz="2400" b="1" i="1"/>
          </a:p>
          <a:p>
            <a:pPr algn="ctr" eaLnBrk="1" hangingPunct="1">
              <a:spcBef>
                <a:spcPts val="1200"/>
              </a:spcBef>
              <a:buFontTx/>
              <a:buNone/>
            </a:pPr>
            <a:r>
              <a:rPr lang="ru-RU" altLang="ru-RU" sz="3600" b="1"/>
              <a:t>Спасибо за внимание!</a:t>
            </a:r>
          </a:p>
        </p:txBody>
      </p:sp>
      <p:sp>
        <p:nvSpPr>
          <p:cNvPr id="33795" name="Номер слайда 2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A9124A-74F9-4170-B372-F42B42C24C27}" type="slidenum">
              <a:rPr lang="ru-RU" altLang="ru-RU" sz="1200" smtClean="0">
                <a:solidFill>
                  <a:srgbClr val="898989"/>
                </a:solidFill>
                <a:cs typeface="Arial" charset="0"/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ru-RU" altLang="ru-RU" sz="1200" smtClean="0">
              <a:solidFill>
                <a:srgbClr val="898989"/>
              </a:solidFill>
              <a:cs typeface="Arial" charset="0"/>
            </a:endParaRPr>
          </a:p>
        </p:txBody>
      </p:sp>
      <p:pic>
        <p:nvPicPr>
          <p:cNvPr id="33796" name="Рисунок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429000"/>
            <a:ext cx="1508125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3167</TotalTime>
  <Words>1034</Words>
  <Application>Microsoft Office PowerPoint</Application>
  <PresentationFormat>Экран (4:3)</PresentationFormat>
  <Paragraphs>291</Paragraphs>
  <Slides>32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Calibri</vt:lpstr>
      <vt:lpstr>Arial</vt:lpstr>
      <vt:lpstr>Times New Roman</vt:lpstr>
      <vt:lpstr>Courier New</vt:lpstr>
      <vt:lpstr>Тема Office</vt:lpstr>
      <vt:lpstr>Microsoft Excel Worksheet</vt:lpstr>
      <vt:lpstr>Презентация PowerPoint</vt:lpstr>
      <vt:lpstr>Настоящий доклад подготовлен к проведению публичных мероприятий  с подконтрольными субъектами во исполнение положений приоритетной программы «Реформа контрольной и надзорной деятельности»</vt:lpstr>
      <vt:lpstr>Правила обеспечения готовности  к отопительному периоду и Порядок проведения оценки обеспечения готовности к отопительному периоду, утвержденные приказом Минэнерго России от 13.11.2024 № 2234</vt:lpstr>
      <vt:lpstr>План подготовки к отопительному периоду ежегодно разрабатывается и утверждается организационно-распорядительным документом в следующие сроки:</vt:lpstr>
      <vt:lpstr>Уровень готовности на основании индекса</vt:lpstr>
      <vt:lpstr>Паспорт обеспечения готовности к отопительному периоду выдается, в течении 5 рабочих дней со дня подписания акта</vt:lpstr>
      <vt:lpstr>Оценка обеспечения готовности к отопительному периоду осуществляется комиссиями</vt:lpstr>
      <vt:lpstr>Сводная информация о количестве теплоснабжающих  и теплосетевых организаций, подлежащих оценке готовности к отопительному периоду 2025-2026  с разбивкой по субъектам</vt:lpstr>
      <vt:lpstr>Информация о проведении оценки готовности муниципальных образований к осенне-зимнему периоду 2025-2026 годов в разрезе субъектов</vt:lpstr>
      <vt:lpstr>Информация о проведении оценки готовности муниципальных образований к осенне-зимнему периоду в разрезе субъектов в динамике за 3 года</vt:lpstr>
      <vt:lpstr>Информацию о количестве на территории муниципальных образований, поднадзорных Управлению, котельных  и социально-значимых объектов (здравоохранения, образования, культуры и жилых домов), подлежащих запуску на дату начала отопительного периода 2025-2026 г.</vt:lpstr>
      <vt:lpstr>Количество объектов потребителей тепловой энергии</vt:lpstr>
      <vt:lpstr>Информация, о проведенных Управлением мероприятиях по оценке готовности теплоснабжающих и теплосетевых организаций  к осенне-зимнему периоду 2025-2026 гг.</vt:lpstr>
      <vt:lpstr>Сводную информацию о возникновении нарушения теплоснабжения населения и объектов социальной сферы при прохождении осенне-зимнего периода в результате порыва тепловых сетей</vt:lpstr>
      <vt:lpstr>Сравнительный график изменения величины затрат на аварийно-восстановительные ремонты</vt:lpstr>
      <vt:lpstr>Сравнительный график изменения средневзвешенного возраста трубопроводов тепловых сетей</vt:lpstr>
      <vt:lpstr>Монтаж основного трубопровода тепловой сети  обеспечивающий теплом жителей центра города Рязани</vt:lpstr>
      <vt:lpstr>Монтаж основного трубопровода тепловой сети  обеспечивающий теплом жителей центра города Рязани</vt:lpstr>
      <vt:lpstr>Замена магистрального трубопровода протяженностью 950 метров в условиях плотной застройки, коммуникации и транспортной насыщенности</vt:lpstr>
      <vt:lpstr>Работы по замене тепловой  сети в г. Рязани</vt:lpstr>
      <vt:lpstr>Работы по замене тепловых сетей в микрорайоне Дашки-Песочные общей протяженностью 3700 метров. Работы выполняются  в рамках программы «Модернизация  коммунальной инфраструктуры»</vt:lpstr>
      <vt:lpstr>Работы по замене тепловых сетей в микрорайоне Дашки-Песочные общей протяженностью 3700 метров. Работы выполняются  в рамках программы «Модернизация  коммунальной инфраструктуры»</vt:lpstr>
      <vt:lpstr>Работы по замене тепловых сетей в микрорайоне Дашки-Песочные общей протяженностью 3700 метров. Работы выполняются  в рамках программы «Модернизация  коммунальной инфраструктуры»</vt:lpstr>
      <vt:lpstr>Показатели по замене тепловых сетей в подконтрольных  Приокскому управлению Ростехнадзора Тульской, Брянской, Орловской, Калужской и Рязанской областях.</vt:lpstr>
      <vt:lpstr>Информация о количестве котельных, у которых  не обеспечена требуемая категория надежности </vt:lpstr>
      <vt:lpstr>Информация о возникновении нарушения теплоснабжения населения и объектов социальной сферы при прохождении осенне-зимнего периода в результате нарушения электроснабжения</vt:lpstr>
      <vt:lpstr>Информация о возникновении нарушения (перерывов) теплоснабжения населения и объектов социальной сферы при прохождении осенне-зимнего периода 2025-2026 гг.</vt:lpstr>
      <vt:lpstr>Обеспечение безопасности объектов топливно-энергетического комплекса</vt:lpstr>
      <vt:lpstr>Сравнительный анализ методов защиты</vt:lpstr>
      <vt:lpstr>Результаты применения видов мероприятий в 2026 г.                      в отношении теплоснабжающих и муниципальных образований</vt:lpstr>
      <vt:lpstr>Результаты применения видов мероприятий в 2026 г. в отношении теплоснабжающих и муниципальных образований</vt:lpstr>
      <vt:lpstr>Презентация PowerPoint</vt:lpstr>
    </vt:vector>
  </TitlesOfParts>
  <Company>Приокское управление Ростехнадзора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Белев Леонид Вячеславович</dc:creator>
  <cp:lastModifiedBy>Beregovskiy</cp:lastModifiedBy>
  <cp:revision>378</cp:revision>
  <cp:lastPrinted>2024-05-22T05:24:32Z</cp:lastPrinted>
  <dcterms:created xsi:type="dcterms:W3CDTF">2017-08-15T06:06:09Z</dcterms:created>
  <dcterms:modified xsi:type="dcterms:W3CDTF">2026-09-25T09:32:35Z</dcterms:modified>
</cp:coreProperties>
</file>