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906000" cy="6858000" type="A4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милетова Мария Романовна" initials="СМР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7EE"/>
    <a:srgbClr val="4472C4"/>
    <a:srgbClr val="FF66CC"/>
    <a:srgbClr val="FF7C80"/>
    <a:srgbClr val="203864"/>
    <a:srgbClr val="FF9999"/>
    <a:srgbClr val="1F4E79"/>
    <a:srgbClr val="2F5597"/>
    <a:srgbClr val="255E91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  <a:fill>
          <a:solidFill>
            <a:schemeClr val="dk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rgbClr val="00000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  <a:fill>
          <a:solidFill>
            <a:schemeClr val="accent2">
              <a:alpha val="20000"/>
            </a:schemeClr>
          </a:solidFill>
        </a:fill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  <a:fill>
          <a:solidFill>
            <a:schemeClr val="accent2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rgbClr val="00000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</a:tblBg>
    <a:wholeTbl>
      <a:tcTxStyle>
        <a:fontRef idx="minor">
          <a:srgbClr val="00000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rgbClr val="00000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  <a:fill>
          <a:solidFill>
            <a:schemeClr val="accent2">
              <a:alpha val="20000"/>
            </a:schemeClr>
          </a:solidFill>
        </a:fill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</a:tblBg>
    <a:wholeTbl>
      <a:tcTxStyle>
        <a:fontRef idx="minor">
          <a:srgbClr val="00000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rgbClr val="00000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  <a:fill>
          <a:solidFill>
            <a:schemeClr val="accent1">
              <a:alpha val="20000"/>
            </a:schemeClr>
          </a:solidFill>
        </a:fill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rgbClr val="00000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band2V>
      <a:tcStyle>
        <a:tcBdr/>
        <a:fill>
          <a:solidFill>
            <a:schemeClr val="accent3">
              <a:alpha val="20000"/>
            </a:schemeClr>
          </a:solidFill>
        </a:fill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  <a:fill>
          <a:solidFill>
            <a:schemeClr val="accent3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2" autoAdjust="0"/>
    <p:restoredTop sz="97042" autoAdjust="0"/>
  </p:normalViewPr>
  <p:slideViewPr>
    <p:cSldViewPr snapToGrid="0">
      <p:cViewPr>
        <p:scale>
          <a:sx n="100" d="100"/>
          <a:sy n="100" d="100"/>
        </p:scale>
        <p:origin x="-1560" y="-30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50289319992797E-2"/>
          <c:y val="1.9421246844047387E-2"/>
          <c:w val="0.5618307384146175"/>
          <c:h val="0.906287649341591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 протяжённость наружных газопроводов, км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4="http://schemas.microsoft.com/office/drawing/2007/8/2/chart" xmlns:mc="http://schemas.openxmlformats.org/markup-compatibility/2006">
              <c:ext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Тульская область</c:v>
                </c:pt>
                <c:pt idx="1">
                  <c:v>Калужская область</c:v>
                </c:pt>
                <c:pt idx="2">
                  <c:v>Рязанская область</c:v>
                </c:pt>
                <c:pt idx="3">
                  <c:v>Орловская область</c:v>
                </c:pt>
                <c:pt idx="4">
                  <c:v>Брянская область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12114.593999999999</c:v>
                </c:pt>
                <c:pt idx="1">
                  <c:v>9626.5</c:v>
                </c:pt>
                <c:pt idx="2">
                  <c:v>12383.66</c:v>
                </c:pt>
                <c:pt idx="3">
                  <c:v>16032.437</c:v>
                </c:pt>
                <c:pt idx="4">
                  <c:v>5009</c:v>
                </c:pt>
              </c:numCache>
            </c:numRef>
          </c:val>
          <c:extLst xmlns:c14="http://schemas.microsoft.com/office/drawing/2007/8/2/chart" xmlns:mc="http://schemas.openxmlformats.org/markup-compatibility/2006">
            <c:ext uri="{C3380CC4-5D6E-409C-BE32-E72D297353CC}"/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812416"/>
        <c:axId val="112813952"/>
      </c:barChart>
      <c:catAx>
        <c:axId val="112812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Bahnschrift SemiBold Condensed" panose="020B0502040204020203" pitchFamily="34" charset="0"/>
              </a:defRPr>
            </a:pPr>
            <a:endParaRPr lang="ru-RU"/>
          </a:p>
        </c:txPr>
        <c:crossAx val="112813952"/>
        <c:crosses val="autoZero"/>
        <c:auto val="1"/>
        <c:lblAlgn val="ctr"/>
        <c:lblOffset val="100"/>
        <c:noMultiLvlLbl val="0"/>
      </c:catAx>
      <c:valAx>
        <c:axId val="112813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2812416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Bahnschrift SemiBold Condensed" panose="020B0502040204020203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3046270062882579"/>
          <c:y val="0.18616725926067143"/>
          <c:w val="0.25330981128410968"/>
          <c:h val="0.41959200379387263"/>
        </c:manualLayout>
      </c:layout>
      <c:overlay val="0"/>
    </c:legend>
    <c:plotVisOnly val="1"/>
    <c:dispBlanksAs val="gap"/>
    <c:showDLblsOverMax val="0"/>
  </c:chart>
  <c:spPr>
    <a:solidFill>
      <a:schemeClr val="accent5">
        <a:lumMod val="40000"/>
        <a:lumOff val="60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850289319992797E-2"/>
          <c:y val="1.9421246844047387E-2"/>
          <c:w val="0.5618307384146175"/>
          <c:h val="0.906287649341591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Сети газопотребления предприятий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4="http://schemas.microsoft.com/office/drawing/2007/8/2/chart" xmlns:mc="http://schemas.openxmlformats.org/markup-compatibility/2006">
              <c:ext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Тульская область</c:v>
                </c:pt>
                <c:pt idx="1">
                  <c:v>Калужская область</c:v>
                </c:pt>
                <c:pt idx="2">
                  <c:v>Рязанская область</c:v>
                </c:pt>
                <c:pt idx="3">
                  <c:v>Орловская область</c:v>
                </c:pt>
                <c:pt idx="4">
                  <c:v>Брянская область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1322</c:v>
                </c:pt>
                <c:pt idx="1">
                  <c:v>889</c:v>
                </c:pt>
                <c:pt idx="2">
                  <c:v>1529</c:v>
                </c:pt>
                <c:pt idx="3">
                  <c:v>631</c:v>
                </c:pt>
                <c:pt idx="4">
                  <c:v>1019</c:v>
                </c:pt>
              </c:numCache>
            </c:numRef>
          </c:val>
          <c:extLst xmlns:c14="http://schemas.microsoft.com/office/drawing/2007/8/2/chart" xmlns:mc="http://schemas.openxmlformats.org/markup-compatibility/2006">
            <c:ext uri="{C3380CC4-5D6E-409C-BE32-E72D297353CC}"/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Сеть газоснабжения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4="http://schemas.microsoft.com/office/drawing/2007/8/2/chart" xmlns:mc="http://schemas.openxmlformats.org/markup-compatibility/2006">
              <c:ext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Тульская область</c:v>
                </c:pt>
                <c:pt idx="1">
                  <c:v>Калужская область</c:v>
                </c:pt>
                <c:pt idx="2">
                  <c:v>Рязанская область</c:v>
                </c:pt>
                <c:pt idx="3">
                  <c:v>Орловская область</c:v>
                </c:pt>
                <c:pt idx="4">
                  <c:v>Брянская область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353</c:v>
                </c:pt>
                <c:pt idx="1">
                  <c:v>56</c:v>
                </c:pt>
                <c:pt idx="2">
                  <c:v>91</c:v>
                </c:pt>
                <c:pt idx="3">
                  <c:v>50</c:v>
                </c:pt>
                <c:pt idx="4">
                  <c:v>37</c:v>
                </c:pt>
              </c:numCache>
            </c:numRef>
          </c:val>
          <c:extLst xmlns:c14="http://schemas.microsoft.com/office/drawing/2007/8/2/chart" xmlns:mc="http://schemas.openxmlformats.org/markup-compatibility/2006">
            <c:ext uri="{C3380CC4-5D6E-409C-BE32-E72D297353CC}"/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3868160"/>
        <c:axId val="113886336"/>
      </c:barChart>
      <c:catAx>
        <c:axId val="113868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Bahnschrift SemiBold Condensed" panose="020B0502040204020203" pitchFamily="34" charset="0"/>
              </a:defRPr>
            </a:pPr>
            <a:endParaRPr lang="ru-RU"/>
          </a:p>
        </c:txPr>
        <c:crossAx val="113886336"/>
        <c:crosses val="autoZero"/>
        <c:auto val="1"/>
        <c:lblAlgn val="ctr"/>
        <c:lblOffset val="100"/>
        <c:noMultiLvlLbl val="0"/>
      </c:catAx>
      <c:valAx>
        <c:axId val="113886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386816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Bahnschrift SemiBold Condensed" panose="020B0502040204020203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Bahnschrift SemiBold Condensed" panose="020B0502040204020203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333116325160003"/>
          <c:y val="0.264434863991653"/>
          <c:w val="0.2796321094182096"/>
          <c:h val="0.31829020636907307"/>
        </c:manualLayout>
      </c:layout>
      <c:overlay val="0"/>
    </c:legend>
    <c:plotVisOnly val="1"/>
    <c:dispBlanksAs val="gap"/>
    <c:showDLblsOverMax val="0"/>
  </c:chart>
  <c:spPr>
    <a:solidFill>
      <a:schemeClr val="accent5">
        <a:lumMod val="40000"/>
        <a:lumOff val="60000"/>
      </a:schemeClr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50475" cy="498774"/>
          </a:xfrm>
          <a:prstGeom prst="rect">
            <a:avLst/>
          </a:prstGeom>
        </p:spPr>
        <p:txBody>
          <a:bodyPr vert="horz" lIns="91549" tIns="45776" rIns="91549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2"/>
            <a:ext cx="2950475" cy="498774"/>
          </a:xfrm>
          <a:prstGeom prst="rect">
            <a:avLst/>
          </a:prstGeom>
        </p:spPr>
        <p:txBody>
          <a:bodyPr vert="horz" lIns="91549" tIns="45776" rIns="91549" bIns="45776" rtlCol="0"/>
          <a:lstStyle>
            <a:lvl1pPr algn="r">
              <a:defRPr sz="1200"/>
            </a:lvl1pPr>
          </a:lstStyle>
          <a:p>
            <a:fld id="{3F06A1E7-1AAA-47EA-B954-46C154A68694}" type="datetimeFigureOut">
              <a:rPr lang="ru-RU" smtClean="0"/>
              <a:pPr/>
              <a:t>18.06.2026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434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9" tIns="45776" rIns="91549" bIns="4577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3"/>
            <a:ext cx="5447030" cy="3914239"/>
          </a:xfrm>
          <a:prstGeom prst="rect">
            <a:avLst/>
          </a:prstGeom>
        </p:spPr>
        <p:txBody>
          <a:bodyPr vert="horz" lIns="91549" tIns="45776" rIns="91549" bIns="4577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2156"/>
            <a:ext cx="2950475" cy="498773"/>
          </a:xfrm>
          <a:prstGeom prst="rect">
            <a:avLst/>
          </a:prstGeom>
        </p:spPr>
        <p:txBody>
          <a:bodyPr vert="horz" lIns="91549" tIns="45776" rIns="91549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6"/>
            <a:ext cx="2950475" cy="498773"/>
          </a:xfrm>
          <a:prstGeom prst="rect">
            <a:avLst/>
          </a:prstGeom>
        </p:spPr>
        <p:txBody>
          <a:bodyPr vert="horz" lIns="91549" tIns="45776" rIns="91549" bIns="45776" rtlCol="0" anchor="b"/>
          <a:lstStyle>
            <a:lvl1pPr algn="r">
              <a:defRPr sz="1200"/>
            </a:lvl1pPr>
          </a:lstStyle>
          <a:p>
            <a:fld id="{CFD5443B-39AB-4288-9382-8E232E3B5A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585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443B-39AB-4288-9382-8E232E3B5AA9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443B-39AB-4288-9382-8E232E3B5AA9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443B-39AB-4288-9382-8E232E3B5AA9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443B-39AB-4288-9382-8E232E3B5AA9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443B-39AB-4288-9382-8E232E3B5AA9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443B-39AB-4288-9382-8E232E3B5AA9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443B-39AB-4288-9382-8E232E3B5AA9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443B-39AB-4288-9382-8E232E3B5AA9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443B-39AB-4288-9382-8E232E3B5AA9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443B-39AB-4288-9382-8E232E3B5AA9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443B-39AB-4288-9382-8E232E3B5AA9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443B-39AB-4288-9382-8E232E3B5AA9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443B-39AB-4288-9382-8E232E3B5AA9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443B-39AB-4288-9382-8E232E3B5AA9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443B-39AB-4288-9382-8E232E3B5AA9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443B-39AB-4288-9382-8E232E3B5AA9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443B-39AB-4288-9382-8E232E3B5AA9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443B-39AB-4288-9382-8E232E3B5AA9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443B-39AB-4288-9382-8E232E3B5AA9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443B-39AB-4288-9382-8E232E3B5AA9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443B-39AB-4288-9382-8E232E3B5AA9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443B-39AB-4288-9382-8E232E3B5AA9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443B-39AB-4288-9382-8E232E3B5AA9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7B2-A390-4DCA-8B33-263EBB713AA0}" type="datetime1">
              <a:rPr lang="ru-RU" smtClean="0"/>
              <a:pPr/>
              <a:t>18.06.2026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DB25-BFDB-4857-9525-806C45C7D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BA3B-D4EF-48E1-A256-CA904E05289A}" type="datetime1">
              <a:rPr lang="ru-RU" smtClean="0"/>
              <a:pPr/>
              <a:t>18.06.2026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DB25-BFDB-4857-9525-806C45C7D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DA39-EDEA-44BC-A9A7-C2E730ECDF8A}" type="datetime1">
              <a:rPr lang="ru-RU" smtClean="0"/>
              <a:pPr/>
              <a:t>18.06.2026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DB25-BFDB-4857-9525-806C45C7D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CDD2-0EE0-4F64-A3F7-C6C0A8B6EDDE}" type="datetime1">
              <a:rPr lang="ru-RU" smtClean="0"/>
              <a:pPr/>
              <a:t>18.06.2026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DB25-BFDB-4857-9525-806C45C7D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1E46-1DBD-48EB-A6AC-060036608D63}" type="datetime1">
              <a:rPr lang="ru-RU" smtClean="0"/>
              <a:pPr/>
              <a:t>18.06.2026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DB25-BFDB-4857-9525-806C45C7D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B5F0-B66E-4B88-AC86-42BC756DB622}" type="datetime1">
              <a:rPr lang="ru-RU" smtClean="0"/>
              <a:pPr/>
              <a:t>18.06.2026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DB25-BFDB-4857-9525-806C45C7D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B9F1-876E-4ECF-A98E-94E568D03F55}" type="datetime1">
              <a:rPr lang="ru-RU" smtClean="0"/>
              <a:pPr/>
              <a:t>18.06.2026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DB25-BFDB-4857-9525-806C45C7D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CB0A-BED5-4A30-A7EE-02F0880CFCA0}" type="datetime1">
              <a:rPr lang="ru-RU" smtClean="0"/>
              <a:pPr/>
              <a:t>18.06.2026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DB25-BFDB-4857-9525-806C45C7D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11ED-9F07-4145-A60F-06B84533A6B5}" type="datetime1">
              <a:rPr lang="ru-RU" smtClean="0"/>
              <a:pPr/>
              <a:t>18.06.2026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DB25-BFDB-4857-9525-806C45C7D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8566-8D47-42D3-92BF-1A05BF6DA47E}" type="datetime1">
              <a:rPr lang="ru-RU" smtClean="0"/>
              <a:pPr/>
              <a:t>18.06.2026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DB25-BFDB-4857-9525-806C45C7D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9582-93D8-4397-B62E-B9FC5B4F3FFD}" type="datetime1">
              <a:rPr lang="ru-RU" smtClean="0"/>
              <a:pPr/>
              <a:t>18.06.2026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DB25-BFDB-4857-9525-806C45C7D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924D7-5EC5-488C-8207-2FD6C53465E4}" type="datetime1">
              <a:rPr lang="ru-RU" smtClean="0"/>
              <a:pPr/>
              <a:t>18.06.2026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0DB25-BFDB-4857-9525-806C45C7D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122784" y="145523"/>
            <a:ext cx="8048625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Заголовок 1"/>
          <p:cNvSpPr txBox="1"/>
          <p:nvPr/>
        </p:nvSpPr>
        <p:spPr bwMode="auto">
          <a:xfrm>
            <a:off x="0" y="7040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Рисунок 14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0" y="24763"/>
            <a:ext cx="9906000" cy="982110"/>
          </a:xfrm>
          <a:prstGeom prst="rect">
            <a:avLst/>
          </a:prstGeom>
          <a:effectLst/>
        </p:spPr>
      </p:pic>
      <p:pic>
        <p:nvPicPr>
          <p:cNvPr id="60" name="Picture 4" descr="Ростехнадзор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6801" y="24763"/>
            <a:ext cx="731528" cy="85779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TextBox 60"/>
          <p:cNvSpPr txBox="1"/>
          <p:nvPr/>
        </p:nvSpPr>
        <p:spPr>
          <a:xfrm>
            <a:off x="798329" y="65694"/>
            <a:ext cx="2952452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экологическому, технологическому 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атомному надзору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47886" y="613806"/>
            <a:ext cx="17053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РОСТЕХНАДЗОР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8565" y="1203326"/>
            <a:ext cx="5104635" cy="55399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ДОКЛАДУ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algn="ctr">
              <a:buNone/>
            </a:pPr>
            <a: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ВОПРОСОВ ПРАВОПРИМЕНИТЕЛЬНОЙ ПРАКТИКИ</a:t>
            </a:r>
          </a:p>
          <a:p>
            <a:pPr marL="90170" algn="ctr">
              <a:buNone/>
            </a:pPr>
            <a: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ПРИОКСКОГО УПРАВЛЕНИЯ РОСТЕХНАДЗОРА ПРИ ОСУЩЕСТВЛЕНИИ НАДЗОРА</a:t>
            </a:r>
          </a:p>
          <a:p>
            <a:pPr marL="90170" algn="ctr">
              <a:buNone/>
            </a:pPr>
            <a: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ОБЪЕКТАМИ ГАЗОРАСПРЕДЕЛЕНИЯ И ГАЗОПОТРЕБЛЕНИЯ ЗА 2025 ГОД.</a:t>
            </a:r>
          </a:p>
          <a:p>
            <a:pPr algn="ctr">
              <a:buNone/>
            </a:pPr>
            <a: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 ГАЗИФИКАЦИИ И ДОГАЗИФИКАЦИИ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None/>
            </a:pPr>
            <a:endParaRPr lang="ru-RU" sz="24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54762" y="163502"/>
            <a:ext cx="50758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74295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1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Приокское Управление </a:t>
            </a:r>
            <a:r>
              <a:rPr kumimoji="0" lang="ru-RU" altLang="ru-RU" sz="1600" b="1" i="0" u="none" strike="noStrike" kern="1200" cap="all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ростехнадзора</a:t>
            </a:r>
            <a:endParaRPr kumimoji="0" lang="ru-RU" altLang="ru-RU" sz="1600" b="1" i="0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5404693" y="1386964"/>
            <a:ext cx="4259057" cy="240017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5404693" y="3787140"/>
            <a:ext cx="4259057" cy="2617986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122784" y="145523"/>
            <a:ext cx="8048625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Рисунок 14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0" y="30888"/>
            <a:ext cx="9906000" cy="982110"/>
          </a:xfrm>
          <a:prstGeom prst="rect">
            <a:avLst/>
          </a:prstGeom>
          <a:effectLst/>
        </p:spPr>
      </p:pic>
      <p:pic>
        <p:nvPicPr>
          <p:cNvPr id="60" name="Picture 4" descr="Ростехнадзор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6801" y="24763"/>
            <a:ext cx="731528" cy="85779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TextBox 60"/>
          <p:cNvSpPr txBox="1"/>
          <p:nvPr/>
        </p:nvSpPr>
        <p:spPr>
          <a:xfrm>
            <a:off x="798329" y="65694"/>
            <a:ext cx="2952452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экологическому, технологическому 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атомному надзору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47886" y="613806"/>
            <a:ext cx="17053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РОСТЕХНАДЗОР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54762" y="163502"/>
            <a:ext cx="5075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ОБЪЯВЛЕНИЕ ПРЕДОСТЕРЕЖЕНИЙ</a:t>
            </a:r>
            <a:endParaRPr kumimoji="0" lang="ru-RU" altLang="ru-RU" sz="1200" b="0" i="0" u="none" strike="noStrike" kern="1200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046" y="1213970"/>
            <a:ext cx="9582526" cy="2585323"/>
          </a:xfrm>
          <a:prstGeom prst="rect">
            <a:avLst/>
          </a:prstGeom>
          <a:gradFill>
            <a:gsLst>
              <a:gs pos="3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УПРАВЛЕНИЕМ, БЫЛО ОБЪЯВЛЕНО 279 ПРЕДОСТЕРЕЖЕНИЙ О НЕДОПУСТИМОСТИ НАРУШЕНИЯ ОБЯЗАТЕЛЬНЫХ ТРЕБОВАНИЙ В ОБЛАСТИ ПРОМЫШЛЕННОЙ БЕЗОПАСНОСТИ.</a:t>
            </a: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поводы для объявления предостережений: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    отсутствие регистрации опасных производственных объектов в государственном реестре;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невнесение изменений в состав опасных производственных объектов, уже зарегистрированных в реестре;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 не переоформление лицензии на эксплуатацию взрывопожароопасных и химически опасных производственных объектов I, II и III класса опасности при изменении места осуществления деятельности.</a:t>
            </a:r>
            <a:endParaRPr lang="ru-RU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2692990" y="3799293"/>
            <a:ext cx="4067175" cy="28170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5E9EFF"/>
            </a:gs>
            <a:gs pos="27000">
              <a:srgbClr val="85C2FF"/>
            </a:gs>
            <a:gs pos="41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122784" y="145523"/>
            <a:ext cx="8048625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Рисунок 14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0" y="20464"/>
            <a:ext cx="9906000" cy="982110"/>
          </a:xfrm>
          <a:prstGeom prst="rect">
            <a:avLst/>
          </a:prstGeom>
          <a:effectLst/>
        </p:spPr>
      </p:pic>
      <p:pic>
        <p:nvPicPr>
          <p:cNvPr id="60" name="Picture 4" descr="Ростехнадзор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6801" y="24763"/>
            <a:ext cx="731528" cy="85779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TextBox 60"/>
          <p:cNvSpPr txBox="1"/>
          <p:nvPr/>
        </p:nvSpPr>
        <p:spPr>
          <a:xfrm>
            <a:off x="798329" y="65694"/>
            <a:ext cx="2952452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экологическому, технологическому 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атомному надзору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47886" y="613806"/>
            <a:ext cx="17053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РОСТЕХНАДЗОР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54762" y="163502"/>
            <a:ext cx="50758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74295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046" y="1213970"/>
            <a:ext cx="9582526" cy="1908215"/>
          </a:xfrm>
          <a:prstGeom prst="rect">
            <a:avLst/>
          </a:prstGeom>
          <a:gradFill>
            <a:gsLst>
              <a:gs pos="5000">
                <a:srgbClr val="5E9EFF"/>
              </a:gs>
              <a:gs pos="23000">
                <a:srgbClr val="85C2FF"/>
              </a:gs>
              <a:gs pos="41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КОНСУЛЬТИРОВАНИЯ УПРАВЛЕНИЕМ ПРОВЕДЕНО ПО ОБРАЩЕНИЯМ ЮРИДИЧЕСКИХ ЛИЦ И ИНДИВИДУАЛЬНЫХ ПРЕДПРИНИМАТЕЛЕЙ 1445 КОНСУЛЬТАЦИЙ.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 консультаций: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разъяснения положений нормативных правовых актов, содержащих обязательные требования, оценка соблюдения которых входит в компетенцию федерального государственного надзора;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разъяснения нормативных актов, регламентирующих порядок осуществления федерального государственного надзора.</a:t>
            </a:r>
            <a:endParaRPr lang="ru-RU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240574" y="3221541"/>
            <a:ext cx="3068683" cy="302265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85C2FF"/>
            </a:gs>
            <a:gs pos="12000">
              <a:srgbClr val="85C2FF"/>
            </a:gs>
            <a:gs pos="21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122784" y="145523"/>
            <a:ext cx="8048625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Рисунок 14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0" y="20464"/>
            <a:ext cx="9906000" cy="982110"/>
          </a:xfrm>
          <a:prstGeom prst="rect">
            <a:avLst/>
          </a:prstGeom>
          <a:effectLst/>
        </p:spPr>
      </p:pic>
      <p:pic>
        <p:nvPicPr>
          <p:cNvPr id="60" name="Picture 4" descr="Ростехнадзор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6801" y="24763"/>
            <a:ext cx="731528" cy="85779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TextBox 60"/>
          <p:cNvSpPr txBox="1"/>
          <p:nvPr/>
        </p:nvSpPr>
        <p:spPr>
          <a:xfrm>
            <a:off x="798329" y="65694"/>
            <a:ext cx="2952452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экологическому, технологическому 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атомному надзору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47886" y="613806"/>
            <a:ext cx="17053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РОСТЕХНАДЗОР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122783" y="5994518"/>
            <a:ext cx="8048625" cy="114797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54762" y="163502"/>
            <a:ext cx="50758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74295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046" y="1213970"/>
            <a:ext cx="9582526" cy="1200329"/>
          </a:xfrm>
          <a:prstGeom prst="rect">
            <a:avLst/>
          </a:prstGeom>
          <a:gradFill>
            <a:gsLst>
              <a:gs pos="15000">
                <a:srgbClr val="5E9EFF"/>
              </a:gs>
              <a:gs pos="27000">
                <a:srgbClr val="85C2FF"/>
              </a:gs>
              <a:gs pos="41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ИНФОРМИРОВАНИЯ УПРАВЛЕНИЕМ ПРОВЕДЕНО ИНФОРМИРОВАНИЕ 4399 ЮРИДИЧЕСКИХ ЛИЦ И ИНДИВИДУАЛЬНЫХ ПРЕДПРИНИМАТЕЛЕЙ ПО ВОПРОСАМ СОБЛЮДЕНИЯ ОБЯЗАТЕЛЬНЫХ ТРЕБОВАНИЙ ПРОМЫШЛЕННОЙ БЕЗОПАСНОСТИ.</a:t>
            </a:r>
            <a:endParaRPr lang="ru-RU" sz="1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2274555" y="2961190"/>
            <a:ext cx="5494624" cy="309072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122784" y="145523"/>
            <a:ext cx="8048625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Рисунок 14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0" y="20464"/>
            <a:ext cx="9906000" cy="982110"/>
          </a:xfrm>
          <a:prstGeom prst="rect">
            <a:avLst/>
          </a:prstGeom>
          <a:effectLst/>
        </p:spPr>
      </p:pic>
      <p:pic>
        <p:nvPicPr>
          <p:cNvPr id="60" name="Picture 4" descr="Ростехнадзор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6801" y="24763"/>
            <a:ext cx="731528" cy="85779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TextBox 60"/>
          <p:cNvSpPr txBox="1"/>
          <p:nvPr/>
        </p:nvSpPr>
        <p:spPr>
          <a:xfrm>
            <a:off x="798329" y="65694"/>
            <a:ext cx="2952452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экологическому, технологическому 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атомному надзору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47886" y="613806"/>
            <a:ext cx="17053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РОСТЕХНАДЗОР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122783" y="5994518"/>
            <a:ext cx="8048625" cy="114797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54762" y="163502"/>
            <a:ext cx="50758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СТИМУЛИРОВАНИЯ ДОБРОСОВЕСТНОСТИ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74295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046" y="1213970"/>
            <a:ext cx="9582526" cy="3200876"/>
          </a:xfrm>
          <a:prstGeom prst="rect">
            <a:avLst/>
          </a:prstGeom>
          <a:gradFill flip="none" rotWithShape="1">
            <a:gsLst>
              <a:gs pos="22000">
                <a:srgbClr val="85C2FF"/>
              </a:gs>
              <a:gs pos="55000">
                <a:srgbClr val="C4D6EB"/>
              </a:gs>
              <a:gs pos="96000">
                <a:srgbClr val="FFEBFA"/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пункту 52 Положения о федеральном государственном надзоре в области промышленной безопасности, утвержденного постановлением Правительства Российской Федерации от 30 июня 2021 г. № 1082, критериями оценки добросовестности являются: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отсутствие в течение 5 лет до даты проведения оценки на опасном производственном объекте аварий и инцидентов, несчастных случаев (в том числе групповых);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наличие системы управления промышленной безопасностью (вне зависимости от класса опасности ОПО). Система должна соответствовать требованиям, установленным к документационному обеспечению систем управления промышленной безопасностью, утверждённым постановлением Правительства РФ от 17 августа 2020 года № 1243;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соблюдение обязательных требований к страхованию гражданской ответственности за причинение вреда в результате аварии или инцидента на ОПО.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8045" y="4414846"/>
            <a:ext cx="4127863" cy="2308324"/>
          </a:xfrm>
          <a:prstGeom prst="rect">
            <a:avLst/>
          </a:prstGeom>
          <a:gradFill>
            <a:gsLst>
              <a:gs pos="0">
                <a:srgbClr val="85C2FF"/>
              </a:gs>
              <a:gs pos="0">
                <a:srgbClr val="C4D6EB"/>
              </a:gs>
              <a:gs pos="96000">
                <a:srgbClr val="FFEBFA"/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Результаты: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buNone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1 заявление от юридического лица.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buNone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1 заявлению принято решение о соответствии критериям добросовестности, в отношение 22 опасных производственных объектов, а также о несоответствии 6 опасных производственных объектов этим критериям.</a:t>
            </a: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4275909" y="4414846"/>
            <a:ext cx="3083507" cy="2186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122784" y="145523"/>
            <a:ext cx="8048625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Рисунок 14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0" y="20464"/>
            <a:ext cx="9906000" cy="982110"/>
          </a:xfrm>
          <a:prstGeom prst="rect">
            <a:avLst/>
          </a:prstGeom>
          <a:effectLst/>
        </p:spPr>
      </p:pic>
      <p:pic>
        <p:nvPicPr>
          <p:cNvPr id="60" name="Picture 4" descr="Ростехнадзор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6801" y="24763"/>
            <a:ext cx="731528" cy="85779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TextBox 60"/>
          <p:cNvSpPr txBox="1"/>
          <p:nvPr/>
        </p:nvSpPr>
        <p:spPr>
          <a:xfrm>
            <a:off x="798329" y="65694"/>
            <a:ext cx="2952452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экологическому, технологическому 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атомному надзору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47886" y="613806"/>
            <a:ext cx="17053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РОСТЕХНАДЗОР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122783" y="5994518"/>
            <a:ext cx="8048625" cy="114797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54762" y="163502"/>
            <a:ext cx="5075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ПРОФИЛАКТИЧЕСКИЙ ВИЗИТ</a:t>
            </a:r>
            <a:endParaRPr lang="ru-RU" dirty="0"/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74295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927" y="1145612"/>
            <a:ext cx="9409181" cy="27084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buNone/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ПРОФИЛАКТИЧЕСКИЙ ВИЗИТ </a:t>
            </a: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ЭТО МЕРОПРИЯТИЕ, НАПРАВЛЕННОЕ НЕ НА ПОИСК НАРУШЕНИЙ С ЦЕЛЬЮ НАКАЗАНИЯ, А НА ИХ ПРЕДУПРЕЖДЕНИЕ ЧЕРЕЗ РАЗЪЯСНИТЕЛЬНУЮ РАБОТУ.</a:t>
            </a:r>
          </a:p>
          <a:p>
            <a:pPr indent="450215" algn="just">
              <a:lnSpc>
                <a:spcPct val="150000"/>
              </a:lnSpc>
              <a:buNone/>
            </a:pP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ЕГО ОСНОВНЫЕ ЦЕЛИ: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buNone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информирование подконтрольных организаций о законодательных требованиях применительно к их деятельности;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buNone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разъяснение способов снижения категории риска;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buNone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оценка соблюдения требований промышленной безопасности;</a:t>
            </a: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buNone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устранение факторов, способных привести к нарушениям.</a:t>
            </a: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8658" y="3966502"/>
            <a:ext cx="9491914" cy="26776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buNone/>
            </a:pP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и итоги.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buNone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комплекса профилактических мероприятий в 2025 году позволила: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buNone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повысить уровень информированности подконтрольных субъектов о требованиях промышленной безопасности;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buNone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снизить количество потенциальных нарушений за счёт своевременного информирования и консультирования;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buNone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сформировать более прозрачную и предсказуемую среду взаимодействия между надзорным органом и подконтрольными субъектами;</a:t>
            </a: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buNone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стимулировать организации к добровольной оценке своей добросовестности и соблюдению обязательных требований.</a:t>
            </a: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122784" y="145523"/>
            <a:ext cx="8048625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Рисунок 14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0" y="20464"/>
            <a:ext cx="9906000" cy="982110"/>
          </a:xfrm>
          <a:prstGeom prst="rect">
            <a:avLst/>
          </a:prstGeom>
          <a:effectLst/>
        </p:spPr>
      </p:pic>
      <p:pic>
        <p:nvPicPr>
          <p:cNvPr id="60" name="Picture 4" descr="Ростехнадзор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6801" y="24763"/>
            <a:ext cx="731528" cy="85779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TextBox 60"/>
          <p:cNvSpPr txBox="1"/>
          <p:nvPr/>
        </p:nvSpPr>
        <p:spPr>
          <a:xfrm>
            <a:off x="798329" y="65694"/>
            <a:ext cx="2952452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экологическому, технологическому 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атомному надзору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47886" y="613806"/>
            <a:ext cx="17053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РОСТЕХНАДЗОР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122783" y="5994518"/>
            <a:ext cx="8048625" cy="114797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54762" y="56187"/>
            <a:ext cx="507581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ТЕКУЩАЯ РОЛЬ ТЕХНИЧЕСКОГО РЕГЛАМЕНТА В ОБЕСПЕЧЕНИИ БЕЗОПАСНОСТИ СЕТЕЙ ГАЗОРАСПРЕДЕЛЕНИЯ И ГАЗОПОТРЕБЛЕНИЯ, ПРИ ИХ ОЦЕНКЕ СООТВЕТСТВИЯ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74295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</p:nvPr>
        </p:nvGraphicFramePr>
        <p:xfrm>
          <a:off x="60960" y="1102869"/>
          <a:ext cx="9845040" cy="5727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5314"/>
                <a:gridCol w="3178629"/>
                <a:gridCol w="2791097"/>
              </a:tblGrid>
              <a:tr h="11507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 соответствия сетей газораспределения и газопотребления.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Характерные нарушения при осуществлении оценки соответствия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Минимизация рисков и повышение уровня безопасности </a:t>
                      </a:r>
                      <a:endParaRPr lang="ru-RU" dirty="0"/>
                    </a:p>
                  </a:txBody>
                  <a:tcPr/>
                </a:tc>
              </a:tr>
              <a:tr h="4538656"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оценка соответствия сетей газораспределения и сетей газопотребления осуществляется в форме приемки в соответствии с разделом IX Технического регламента о безопасности сетей газораспределения и газопотребления, утвержденного постановлением Правительства Российской Федерации от 29 октября 2010 г. № 870 (далее - Технический регламент № 870);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в соответствии с пунктом 92 Технического регламента № 870 приемка сети газораспределения после строительства либо реконструкции осуществляется по завершении строительных и монтажных работ. 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приемка сети газопотребления после строительства либо реконструкции осуществляется по завершении строительных и монтажных работ, а также пусконаладочных работ и комплексного опробования газоиспользующего оборудования.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отсутствие паспортов на газоиспользующее оборудование, а также документов, подтверждающих соответствие используемых технических устройств, труб, сварочных и изоляционных материалов устройства, особенно зарубежного производства;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отсутствие документов, подтверждающих соответствие используемых технических устройств, труб, сварочных и изоляционных материалов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не вносятся изменения в проектную документацию по завершении монтажных работ.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 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усилить предварительный контроль комплектности и достоверности документации со стороны строительных организаций;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обеспечить заблаговременное определение эксплуатирующей организации до начала приёмки объекта;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организовать дополнительное обучение специалистов, участвующих в строительстве, приёмке и эксплуатации сетей газораспределения и газопотребления.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122784" y="145523"/>
            <a:ext cx="8048625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Рисунок 14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0" y="20464"/>
            <a:ext cx="9906000" cy="982110"/>
          </a:xfrm>
          <a:prstGeom prst="rect">
            <a:avLst/>
          </a:prstGeom>
          <a:effectLst/>
        </p:spPr>
      </p:pic>
      <p:pic>
        <p:nvPicPr>
          <p:cNvPr id="60" name="Picture 4" descr="Ростехнадзор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6801" y="24763"/>
            <a:ext cx="731528" cy="85779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TextBox 60"/>
          <p:cNvSpPr txBox="1"/>
          <p:nvPr/>
        </p:nvSpPr>
        <p:spPr>
          <a:xfrm>
            <a:off x="798329" y="65694"/>
            <a:ext cx="2952452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экологическому, технологическому 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атомному надзору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47886" y="613806"/>
            <a:ext cx="17053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РОСТЕХНАДЗОР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122783" y="5994518"/>
            <a:ext cx="8048625" cy="114797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54762" y="56187"/>
            <a:ext cx="507581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АСПЕКТЫ РЕГИСТРАЦИИ И ЛИЦЕНЗИРОВАНИЯ ОБЪЕКТОВ ГАЗОСНАБЖЕНИЯ КАК ОПАСНЫХ ПРОИЗВОДСТВЕННЫХ ОБЪЕКТОВ (ОПО) В СВЕТЕ ИЗМЕНЕНИЙ ЗАКОНОДАТЕЛЬСТВА</a:t>
            </a:r>
          </a:p>
          <a:p>
            <a:pPr marL="0" marR="0" lvl="0" indent="0" algn="ctr" defTabSz="74295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771" y="2351492"/>
            <a:ext cx="9685418" cy="1600438"/>
          </a:xfrm>
          <a:prstGeom prst="rect">
            <a:avLst/>
          </a:prstGeom>
          <a:gradFill>
            <a:gsLst>
              <a:gs pos="0">
                <a:srgbClr val="85C2FF"/>
              </a:gs>
              <a:gs pos="0">
                <a:srgbClr val="C4D6EB"/>
              </a:gs>
              <a:gs pos="96000">
                <a:srgbClr val="FFEBFA"/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Предоставление государственной услуги по регистрации опасных производственных объектов в государственном реестре опасных производственных объектов осуществляется на основании и в соответствии с Федеральным законом от 21 июля 1997 г. № 116-ФЗ «О промышленной безопасности опасных производственных объектов» (далее - Федеральный закон № 116-ФЗ) и в порядке, установленном Административным регламентом Федеральной службы по экологическому, технологическому и атомному надзору предоставления государственной услуги по регистрации опасных производственных объектов в государственном реестре опасных производственных объектов, утвержденным приказом Ростехнадзора от 8 апреля 2019 г. № 140.</a:t>
            </a:r>
            <a:endParaRPr lang="ru-RU" sz="1400" dirty="0">
              <a:effectLst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771" y="5332798"/>
            <a:ext cx="9620458" cy="1323439"/>
          </a:xfrm>
          <a:prstGeom prst="rect">
            <a:avLst/>
          </a:prstGeom>
          <a:gradFill>
            <a:gsLst>
              <a:gs pos="0">
                <a:srgbClr val="85C2FF"/>
              </a:gs>
              <a:gs pos="0">
                <a:srgbClr val="C4D6EB"/>
              </a:gs>
              <a:gs pos="96000">
                <a:srgbClr val="FFEBFA"/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соответствии с п. 1 ст. 9 Федерального закона от 21.07.1997 № 116-ФЗ «О промышленной безопасности опасных производственных объектов» организация, эксплуатирующая опасный производственный объект, обязана иметь лицензию на осуществление конкретного вида деятельности в области промышленной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безопасности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подлежащего лицензированию в соответствии с законодательством Российской Федерации.</a:t>
            </a:r>
            <a:endParaRPr lang="ru-RU" sz="1600" dirty="0">
              <a:effectLst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175428" y="1075520"/>
            <a:ext cx="2277799" cy="1244023"/>
          </a:xfrm>
          <a:prstGeom prst="rect">
            <a:avLst/>
          </a:prstGeom>
          <a:noFill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7367451" y="3951930"/>
            <a:ext cx="2351643" cy="1328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122784" y="145523"/>
            <a:ext cx="8048625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Рисунок 14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0" y="20464"/>
            <a:ext cx="9906000" cy="982110"/>
          </a:xfrm>
          <a:prstGeom prst="rect">
            <a:avLst/>
          </a:prstGeom>
          <a:effectLst/>
        </p:spPr>
      </p:pic>
      <p:pic>
        <p:nvPicPr>
          <p:cNvPr id="60" name="Picture 4" descr="Ростехнадзор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6801" y="24763"/>
            <a:ext cx="731528" cy="85779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TextBox 60"/>
          <p:cNvSpPr txBox="1"/>
          <p:nvPr/>
        </p:nvSpPr>
        <p:spPr>
          <a:xfrm>
            <a:off x="798329" y="65694"/>
            <a:ext cx="2952452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экологическому, технологическому 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атомному надзору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47886" y="613806"/>
            <a:ext cx="17053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РОСТЕХНАДЗОР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54762" y="56187"/>
            <a:ext cx="507581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АВАРИЙНОСТИ И ТРАВМАТИЗМА НА СЕТЯХ ГАЗОРАСПРЕДЕЛЕНИЯ И ГАЗОПОТРЕБЛЕНИЯ, НОРМАТИВНО‑ПРАВОВЫЕ ОСНОВЫ И ПРАКТИЧЕСКИЕ МЕРЫ.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74295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428" y="1194960"/>
            <a:ext cx="9390938" cy="25545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Снижение аварийности и травматизма при эксплуатации систем газоснабжения является безусловным приоритетом для всей газовой отрасли. Эта задача носит комплексный характер, объединяя в себе не только меры по защите жизни и здоровья граждан, но и задачи по снижению экономических потерь, повышению энергоэффективности и обеспечению бесперебойного снабжения потребителей. Аварии на газопроводах приводят к неконтролируемым выбросам газа, что влечет за собой не только прямые финансовые убытки, но и серьезные экологические последствия, а также угрозу общественной безопасности.</a:t>
            </a:r>
            <a:endParaRPr lang="ru-RU" sz="2000" dirty="0"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428" y="3790871"/>
            <a:ext cx="9390938" cy="16312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Деятельность в сфере промышленной безопасности сетей газораспределения и газопотребления строго регламентирована законодательством Российской Федерации. Ключевым нормативным актом является Федеральный закон от 21.07.1997 г. № 116-ФЗ «О промышленной безопасности опасных производственных объектов».</a:t>
            </a:r>
            <a:endParaRPr lang="ru-RU" sz="2000" dirty="0">
              <a:effectLst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5C2FF"/>
            </a:gs>
            <a:gs pos="2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122784" y="145523"/>
            <a:ext cx="8048625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Рисунок 14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0" y="20464"/>
            <a:ext cx="9906000" cy="982110"/>
          </a:xfrm>
          <a:prstGeom prst="rect">
            <a:avLst/>
          </a:prstGeom>
          <a:effectLst/>
        </p:spPr>
      </p:pic>
      <p:pic>
        <p:nvPicPr>
          <p:cNvPr id="60" name="Picture 4" descr="Ростехнадзор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6801" y="24763"/>
            <a:ext cx="731528" cy="85779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TextBox 60"/>
          <p:cNvSpPr txBox="1"/>
          <p:nvPr/>
        </p:nvSpPr>
        <p:spPr>
          <a:xfrm>
            <a:off x="798329" y="65694"/>
            <a:ext cx="2952452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экологическому, технологическому 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атомному надзору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47886" y="613806"/>
            <a:ext cx="17053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РОСТЕХНАДЗОР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122784" y="5985809"/>
            <a:ext cx="8048625" cy="114797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54762" y="56187"/>
            <a:ext cx="5075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МОБИЛЬНОЕ ПРИЛОЖЕНИЕ «ИНСПЕКТОР» КАК ИНСТРУМЕНТ ЦИФРОВИЗАЦИИ КОНТРОЛЬНО‑НАДЗОРНОЙ ДЕЯТЕЛЬНОСТИ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74295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114" y="1134141"/>
            <a:ext cx="9663771" cy="2062103"/>
          </a:xfrm>
          <a:prstGeom prst="rect">
            <a:avLst/>
          </a:prstGeom>
          <a:gradFill>
            <a:gsLst>
              <a:gs pos="19000">
                <a:srgbClr val="85C2FF"/>
              </a:gs>
              <a:gs pos="55000">
                <a:srgbClr val="FFEBFA"/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рамках глобальной цифровизации государственного управления и реализации реформы контрольно-надзорной деятельности в России происходит переход от традиционных, бумажных методов контроля к современным цифровым платформам. Одним из наиболее ярких примеров этой трансформации является внедрение мобильного приложения «Инспектор». Этот инструмент, разработанный Министерством цифрового развития, связи и массовых коммуникаций РФ на базе государственной информационной системы «Типовое облачное решение по автоматизации контрольной (надзорной) деятельности», призван сделать процесс взаимодействия между надзорными органами и поднадзорными организациями максимально прозрачным, эффективным и удобным.</a:t>
            </a:r>
            <a:endParaRPr lang="ru-RU" sz="1600" dirty="0">
              <a:effectLst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2185851" y="3429000"/>
            <a:ext cx="5782491" cy="2815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85C2FF"/>
            </a:gs>
            <a:gs pos="2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122784" y="145523"/>
            <a:ext cx="8048625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Рисунок 14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0" y="20464"/>
            <a:ext cx="9906000" cy="982110"/>
          </a:xfrm>
          <a:prstGeom prst="rect">
            <a:avLst/>
          </a:prstGeom>
          <a:effectLst/>
        </p:spPr>
      </p:pic>
      <p:pic>
        <p:nvPicPr>
          <p:cNvPr id="60" name="Picture 4" descr="Ростехнадзор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6801" y="24763"/>
            <a:ext cx="731528" cy="85779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TextBox 60"/>
          <p:cNvSpPr txBox="1"/>
          <p:nvPr/>
        </p:nvSpPr>
        <p:spPr>
          <a:xfrm>
            <a:off x="798329" y="65694"/>
            <a:ext cx="2952452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экологическому, технологическому 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атомному надзору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47886" y="613806"/>
            <a:ext cx="17053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РОСТЕХНАДЗОР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54762" y="56187"/>
            <a:ext cx="50758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СОЦИАЛЬНОЙ ГАЗИФИКАЦИИ, РЕАЛИЗАЦИЯ НАДЗОРА И ПРОБЛЕМЫ СОБЛЮДЕНИЯ ТРЕБОВАНИЙ ПРОМЫШЛЕННОЙ БЕЗОПАСНОСТИ НА ТЕРРИТОРИИ ПРИОКСКОГО УПРАВЛЕНИЯ РОСТЕХНАДЗОРА.</a:t>
            </a:r>
          </a:p>
          <a:p>
            <a:pPr marL="0" marR="0" lvl="0" indent="0" algn="ctr" defTabSz="74295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206" y="1213970"/>
            <a:ext cx="9335588" cy="830997"/>
          </a:xfrm>
          <a:prstGeom prst="rect">
            <a:avLst/>
          </a:prstGeom>
          <a:gradFill>
            <a:gsLst>
              <a:gs pos="57000">
                <a:srgbClr val="85C2FF"/>
              </a:gs>
              <a:gs pos="20000">
                <a:srgbClr val="FFEBFA"/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Основную работу по осуществлению планов </a:t>
            </a:r>
            <a:r>
              <a:rPr lang="ru-RU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догазификации</a:t>
            </a:r>
            <a:r>
              <a:rPr lang="ru-RU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взяли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себя филиалы ООО «Газпром Газораспределения» субъектов, составление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и утверждение ежегодных планов, разработка проектов, проведение строительно-монтажных работ, подготовка документации и пуск газа потребителям. </a:t>
            </a:r>
            <a:endParaRPr lang="ru-RU" sz="1200" b="1" dirty="0">
              <a:effectLst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715924" y="2361140"/>
            <a:ext cx="9906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  <p:pic>
        <p:nvPicPr>
          <p:cNvPr id="1026" name="Picture 2" descr="D:\Documents\Desktop\IMG_3929.JPG"/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4953000" y="4711789"/>
            <a:ext cx="3051526" cy="2034351"/>
          </a:xfrm>
          <a:prstGeom prst="rect">
            <a:avLst/>
          </a:prstGeom>
          <a:noFill/>
        </p:spPr>
      </p:pic>
      <p:pic>
        <p:nvPicPr>
          <p:cNvPr id="1027" name="Picture 3" descr="D:\Documents\Desktop\Узловской кластер.JPG"/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285206" y="2071624"/>
            <a:ext cx="4498461" cy="2998975"/>
          </a:xfrm>
          <a:prstGeom prst="rect">
            <a:avLst/>
          </a:prstGeom>
          <a:noFill/>
        </p:spPr>
      </p:pic>
      <p:pic>
        <p:nvPicPr>
          <p:cNvPr id="1028" name="Picture 4" descr="D:\Documents\Desktop\MRG00001 (1).jpg"/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5232400" y="2044967"/>
            <a:ext cx="3707934" cy="2476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122784" y="145523"/>
            <a:ext cx="8048625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Рисунок 14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0" y="36730"/>
            <a:ext cx="9906000" cy="982110"/>
          </a:xfrm>
          <a:prstGeom prst="rect">
            <a:avLst/>
          </a:prstGeom>
          <a:effectLst/>
        </p:spPr>
      </p:pic>
      <p:pic>
        <p:nvPicPr>
          <p:cNvPr id="60" name="Picture 4" descr="Ростехнадзор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6801" y="24763"/>
            <a:ext cx="731528" cy="85779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TextBox 60"/>
          <p:cNvSpPr txBox="1"/>
          <p:nvPr/>
        </p:nvSpPr>
        <p:spPr>
          <a:xfrm>
            <a:off x="798329" y="65694"/>
            <a:ext cx="2952452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экологическому, технологическому 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атомному надзору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47886" y="613806"/>
            <a:ext cx="17053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РОСТЕХНАДЗОР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2565" y="1819221"/>
            <a:ext cx="897694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доклада - проанализировать правоприменительную практику Приокского управления Ростехнадзора (далее – Управление) за 2025 год, выявить типичные нарушения и проблемные вопросы, а также наметить пути их решения для повышения эффективности контрольно‑надзорной деятельности и содействия успешной реализации программ газификации и </a:t>
            </a:r>
            <a:r>
              <a:rPr lang="ru-RU" sz="24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догазификации</a:t>
            </a:r>
            <a:r>
              <a:rPr lang="ru-RU" sz="24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54762" y="163502"/>
            <a:ext cx="50758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74295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1" i="0" u="none" strike="noStrike" kern="1200" cap="all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Приокское Управление </a:t>
            </a:r>
            <a:r>
              <a:rPr kumimoji="0" lang="ru-RU" altLang="ru-RU" sz="1600" b="1" i="0" u="none" strike="noStrike" kern="1200" cap="all" spc="0" normalizeH="0" baseline="0" noProof="0" dirty="0" err="1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ростехнадзора</a:t>
            </a:r>
            <a:endParaRPr kumimoji="0" lang="ru-RU" altLang="ru-RU" sz="1600" b="1" i="0" u="none" strike="noStrike" kern="1200" cap="all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122784" y="145523"/>
            <a:ext cx="8048625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Рисунок 14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0" y="20464"/>
            <a:ext cx="9906000" cy="982110"/>
          </a:xfrm>
          <a:prstGeom prst="rect">
            <a:avLst/>
          </a:prstGeom>
          <a:effectLst/>
        </p:spPr>
      </p:pic>
      <p:pic>
        <p:nvPicPr>
          <p:cNvPr id="60" name="Picture 4" descr="Ростехнадзор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6801" y="24763"/>
            <a:ext cx="731528" cy="85779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TextBox 60"/>
          <p:cNvSpPr txBox="1"/>
          <p:nvPr/>
        </p:nvSpPr>
        <p:spPr>
          <a:xfrm>
            <a:off x="798329" y="65694"/>
            <a:ext cx="2952452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экологическому, технологическому 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атомному надзору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47886" y="613806"/>
            <a:ext cx="17053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РОСТЕХНАДЗОР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54762" y="56187"/>
            <a:ext cx="50758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СОЦИАЛЬНОЙ ГАЗИФИКАЦИИ, РЕАЛИЗАЦИЯ НАДЗОРА И ПРОБЛЕМЫ СОБЛЮДЕНИЯ ТРЕБОВАНИЙ ПРОМЫШЛЕННОЙ БЕЗОПАСНОСТИ НА ТЕРРИТОРИИ ПРИОКСКОГО УПРАВЛЕНИЯ РОСТЕХНАДЗОРА.</a:t>
            </a:r>
          </a:p>
          <a:p>
            <a:pPr marL="0" marR="0" lvl="0" indent="0" algn="ctr" defTabSz="74295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715924" y="2361140"/>
            <a:ext cx="9906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3494" y="1233262"/>
            <a:ext cx="934707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Динамика выполнения программы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догазификации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Брянской, Орловской, Калужской, Рязанской и Тульской областями с 2021 по 2025</a:t>
            </a:r>
            <a:endParaRPr lang="ru-RU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66802" y="3048000"/>
            <a:ext cx="4750732" cy="345440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4817534" y="1879592"/>
            <a:ext cx="5020733" cy="3454407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85C2FF"/>
            </a:gs>
            <a:gs pos="31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122784" y="145523"/>
            <a:ext cx="8048625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Рисунок 14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0" y="20464"/>
            <a:ext cx="9906000" cy="982110"/>
          </a:xfrm>
          <a:prstGeom prst="rect">
            <a:avLst/>
          </a:prstGeom>
          <a:effectLst/>
        </p:spPr>
      </p:pic>
      <p:pic>
        <p:nvPicPr>
          <p:cNvPr id="60" name="Picture 4" descr="Ростехнадзор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6801" y="24763"/>
            <a:ext cx="731528" cy="85779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TextBox 60"/>
          <p:cNvSpPr txBox="1"/>
          <p:nvPr/>
        </p:nvSpPr>
        <p:spPr>
          <a:xfrm>
            <a:off x="798329" y="65694"/>
            <a:ext cx="2952452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экологическому, технологическому 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атомному надзору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47886" y="613806"/>
            <a:ext cx="17053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РОСТЕХНАДЗОР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122784" y="5985809"/>
            <a:ext cx="8048625" cy="114797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54762" y="56187"/>
            <a:ext cx="50758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РАССМОТРЕНИЯ ЗАЯВЛЕНИЙ И ОБРАЩЕНИЙ ГРАЖДАН, В ТОМ ЧИСЛЕ СОДЕРЖАЩИХ СВЕДЕНИЯ О НАРУШЕНИИ ОБЯЗАТЕЛЬНЫХ ТРЕБОВАНИЙ, ПРИЧИНЕНИИ ВРЕДА ИЛИ ОБ УГРОЗЕ ПРИЧИНЕНИЯ ВРЕДА ОХРАНЯЕМЫМ ЗАКОНОМ ЦЕННОСТЯМ</a:t>
            </a:r>
          </a:p>
          <a:p>
            <a:pPr marL="0" marR="0" lvl="0" indent="0" algn="ctr" defTabSz="74295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715924" y="2361140"/>
            <a:ext cx="9906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429" y="1034523"/>
            <a:ext cx="484933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45" algn="just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Управления по работе с обращениями граждан и организаций является одним из ключевых направлений его работы, направленным на защиту прав заявителей и обеспечение промышленной безопасности. В соответствии с установленным законодательством порядком специалисты Управления осуществляют комплексную работу со всеми поступающими заявлениями.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45" algn="just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обращения, включая те, что содержат сведения о фактах нарушения обязательных требований, причинении вреда или возникновении реальной угрозы охраняемым законом ценностям, подлежат обязательному рассмотрению. </a:t>
            </a: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5424256" y="1455938"/>
            <a:ext cx="4145872" cy="380022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67">
              <a:srgbClr val="85C2FF"/>
            </a:gs>
            <a:gs pos="16000">
              <a:srgbClr val="85C2FF"/>
            </a:gs>
            <a:gs pos="36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122784" y="145523"/>
            <a:ext cx="8048625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Рисунок 14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0" y="20464"/>
            <a:ext cx="9906000" cy="982110"/>
          </a:xfrm>
          <a:prstGeom prst="rect">
            <a:avLst/>
          </a:prstGeom>
          <a:effectLst/>
        </p:spPr>
      </p:pic>
      <p:pic>
        <p:nvPicPr>
          <p:cNvPr id="60" name="Picture 4" descr="Ростехнадзор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6801" y="24763"/>
            <a:ext cx="731528" cy="85779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TextBox 60"/>
          <p:cNvSpPr txBox="1"/>
          <p:nvPr/>
        </p:nvSpPr>
        <p:spPr>
          <a:xfrm>
            <a:off x="798329" y="65694"/>
            <a:ext cx="2952452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экологическому, технологическому 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атомному надзору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47886" y="613806"/>
            <a:ext cx="17053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РОСТЕХНАДЗОР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122784" y="5985809"/>
            <a:ext cx="8048625" cy="114797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54762" y="56187"/>
            <a:ext cx="50758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РАЗЪЯСНЕНИЯ, ПОЛУЧЕННЫЕ РОСТЕХНАДЗОРОМ ОТ ОРГАНОВ ПРОКУРАТУРЫ, ИНЫХ ГОСУДАРСТВЕННЫХ ОРГАНОВ ПО ВОПРОСАМ, СВЯЗАННЫМ С ОСУЩЕСТВЛЕНИЕМ КОНТРОЛЬНО-НАДЗОРНОЙ ДЕЯТЕЛЬНОСТИ</a:t>
            </a:r>
            <a:endParaRPr lang="ru-RU" sz="1200" dirty="0"/>
          </a:p>
          <a:p>
            <a:pPr marL="0" marR="0" lvl="0" indent="0" algn="ctr" defTabSz="74295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715924" y="2361140"/>
            <a:ext cx="9906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7099" y="1341639"/>
            <a:ext cx="8962007" cy="1200329"/>
          </a:xfrm>
          <a:prstGeom prst="rect">
            <a:avLst/>
          </a:prstGeom>
          <a:gradFill>
            <a:gsLst>
              <a:gs pos="26000">
                <a:srgbClr val="85C2FF"/>
              </a:gs>
              <a:gs pos="59000">
                <a:srgbClr val="FFEBFA"/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indent="360045" algn="just"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Одна из главных задач проводимых Управлением общественных мероприятий - улучшение взаимодействия между органами власти, бизнесом и обществом для повышения промышленной безопасности, обеспечения безаварийной работы и исключения случаев нанесения вреда жизни и здоровью граждан.</a:t>
            </a:r>
            <a:endParaRPr lang="ru-RU" b="1" dirty="0">
              <a:effectLst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2743107" y="2937808"/>
            <a:ext cx="4536581" cy="3356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319">
              <a:srgbClr val="74B2FF"/>
            </a:gs>
            <a:gs pos="0">
              <a:srgbClr val="5E9EFF"/>
            </a:gs>
            <a:gs pos="34000">
              <a:srgbClr val="85C2FF"/>
            </a:gs>
            <a:gs pos="53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122784" y="145523"/>
            <a:ext cx="8048625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Рисунок 14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0" y="20464"/>
            <a:ext cx="9906000" cy="982110"/>
          </a:xfrm>
          <a:prstGeom prst="rect">
            <a:avLst/>
          </a:prstGeom>
          <a:effectLst/>
        </p:spPr>
      </p:pic>
      <p:pic>
        <p:nvPicPr>
          <p:cNvPr id="60" name="Picture 4" descr="Ростехнадзор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6801" y="24763"/>
            <a:ext cx="731528" cy="85779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TextBox 60"/>
          <p:cNvSpPr txBox="1"/>
          <p:nvPr/>
        </p:nvSpPr>
        <p:spPr>
          <a:xfrm>
            <a:off x="798329" y="65694"/>
            <a:ext cx="2952452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экологическому, технологическому 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атомному надзору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47886" y="613806"/>
            <a:ext cx="17053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РОСТЕХНАДЗОР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715924" y="2361140"/>
            <a:ext cx="9906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54762" y="163502"/>
            <a:ext cx="50758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74295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1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Приокское Управление </a:t>
            </a:r>
            <a:r>
              <a:rPr kumimoji="0" lang="ru-RU" altLang="ru-RU" sz="1600" b="1" i="0" u="none" strike="noStrike" kern="1200" cap="all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ростехнадзора</a:t>
            </a:r>
            <a:endParaRPr kumimoji="0" lang="ru-RU" altLang="ru-RU" sz="1600" b="1" i="0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8449" y="2867343"/>
            <a:ext cx="8420100" cy="2387600"/>
          </a:xfrm>
        </p:spPr>
        <p:txBody>
          <a:bodyPr>
            <a:noAutofit/>
          </a:bodyPr>
          <a:lstStyle/>
          <a:p>
            <a:r>
              <a:rPr lang="ru-RU" sz="8800" dirty="0" smtClean="0"/>
              <a:t>СПАСИБО ЗА ВНИМАНИЕ!</a:t>
            </a:r>
            <a:endParaRPr lang="ru-RU" sz="8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122784" y="145523"/>
            <a:ext cx="8048625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Рисунок 14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0" y="37678"/>
            <a:ext cx="9906000" cy="982110"/>
          </a:xfrm>
          <a:prstGeom prst="rect">
            <a:avLst/>
          </a:prstGeom>
          <a:effectLst/>
        </p:spPr>
      </p:pic>
      <p:pic>
        <p:nvPicPr>
          <p:cNvPr id="60" name="Picture 4" descr="Ростехнадзор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6801" y="24763"/>
            <a:ext cx="731528" cy="85779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TextBox 60"/>
          <p:cNvSpPr txBox="1"/>
          <p:nvPr/>
        </p:nvSpPr>
        <p:spPr>
          <a:xfrm>
            <a:off x="798329" y="65694"/>
            <a:ext cx="2952452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экологическому, технологическому 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атомному надзору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47886" y="613806"/>
            <a:ext cx="17053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РОСТЕХНАДЗОР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2565" y="1819221"/>
            <a:ext cx="8976945" cy="41857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Рассматриваемые вопросы: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Основные результаты надзорной деятельности Управления в отношении объектов газораспределения и газопотребления за 2025 год.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Профилактические мероприятия, реализованные Управлением в 2025 году для предупреждения нарушений.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Текущая роль Технического регламента в обеспечении безопасности сетей газораспределения и газопотребления, при их оценке соответствия.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Актуальные аспекты регистрации и лицензирования объектов газоснабжения как опасных производственных объектов (ОПО) в свете изменений законодательства.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 Предупреждение аварийности и травматизма на сетях газораспределения и газопотребления, нормативно‑правовые основы и практические меры.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Правовое регулирование учёта и эксплуатации бесхозяйных сетей газораспределения в РФ: пробелы и направления совершенствования.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 Программа социальной газификации, реализация надзора и проблемы соблюдения требований промышленной безопасности на территории Приокского управления Ростехнадзора.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Мобильное приложение «Инспектор» как инструмент цифровизации контрольно‑надзорной деятельности.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54762" y="163502"/>
            <a:ext cx="50758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74295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400" b="0" i="0" u="none" strike="noStrike" kern="1200" cap="all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Приокское Управление </a:t>
            </a:r>
            <a:r>
              <a:rPr kumimoji="0" lang="ru-RU" altLang="ru-RU" sz="1400" b="0" i="0" u="none" strike="noStrike" kern="1200" cap="all" spc="0" normalizeH="0" baseline="0" noProof="0" dirty="0" err="1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ростехнадзора</a:t>
            </a:r>
            <a:endParaRPr kumimoji="0" lang="ru-RU" altLang="ru-RU" sz="1400" b="0" i="0" u="none" strike="noStrike" kern="1200" cap="all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122784" y="145523"/>
            <a:ext cx="8048625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Рисунок 14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0" y="58283"/>
            <a:ext cx="9906000" cy="982110"/>
          </a:xfrm>
          <a:prstGeom prst="rect">
            <a:avLst/>
          </a:prstGeom>
          <a:effectLst/>
        </p:spPr>
      </p:pic>
      <p:pic>
        <p:nvPicPr>
          <p:cNvPr id="60" name="Picture 4" descr="Ростехнадзор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6801" y="24763"/>
            <a:ext cx="731528" cy="85779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TextBox 60"/>
          <p:cNvSpPr txBox="1"/>
          <p:nvPr/>
        </p:nvSpPr>
        <p:spPr>
          <a:xfrm>
            <a:off x="798329" y="65694"/>
            <a:ext cx="2952452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экологическому, технологическому 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атомному надзору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47886" y="613806"/>
            <a:ext cx="17053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РОСТЕХНАДЗОР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54762" y="163502"/>
            <a:ext cx="5075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74295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ОСНОВНЫЕ РЕЗУЛЬТАТЫ НАДЗОРНОЙ ДЕЯТЕЛЬНОСТИ УПРАВЛЕНИЯ В ОТНОШЕНИИ ОБЪЕКТОВ ГАЗОРАСПРЕДЕЛЕНИЯ И ГАЗОПОТРЕБЛЕНИЯ ЗА 2025 ГОД</a:t>
            </a:r>
            <a:endParaRPr kumimoji="0" lang="ru-RU" altLang="ru-RU" sz="1200" b="0" i="0" u="none" strike="noStrike" kern="1200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377" y="1464733"/>
            <a:ext cx="308542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buNone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Приокское управление Ростехнадзора осуществляет федеральный государственный надзор за 4452 юридическими лицами и индивидуальными предпринимателями, расположенными на территории Брянской, Калужской, Орловской, Рязанской и Тульской областей.</a:t>
            </a:r>
            <a:endParaRPr lang="ru-RU" sz="1600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3750781" y="1464733"/>
            <a:ext cx="5869454" cy="395393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122784" y="145523"/>
            <a:ext cx="8048625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Рисунок 14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0" y="46672"/>
            <a:ext cx="9906000" cy="982110"/>
          </a:xfrm>
          <a:prstGeom prst="rect">
            <a:avLst/>
          </a:prstGeom>
          <a:effectLst/>
        </p:spPr>
      </p:pic>
      <p:pic>
        <p:nvPicPr>
          <p:cNvPr id="60" name="Picture 4" descr="Ростехнадзор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6801" y="24763"/>
            <a:ext cx="731528" cy="85779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TextBox 60"/>
          <p:cNvSpPr txBox="1"/>
          <p:nvPr/>
        </p:nvSpPr>
        <p:spPr>
          <a:xfrm>
            <a:off x="798329" y="65694"/>
            <a:ext cx="2952452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экологическому, технологическому 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атомному надзору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47886" y="613806"/>
            <a:ext cx="17053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РОСТЕХНАДЗОР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54762" y="163502"/>
            <a:ext cx="5075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74295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ОСНОВНЫЕ РЕЗУЛЬТАТЫ НАДЗОРНОЙ ДЕЯТЕЛЬНОСТИ УПРАВЛЕНИЯ В ОТНОШЕНИИ ОБЪЕКТОВ ГАЗОРАСПРЕДЕЛЕНИЯ И ГАЗОПОТРЕБЛЕНИЯ ЗА 2025 ГОД</a:t>
            </a:r>
            <a:endParaRPr kumimoji="0" lang="ru-RU" altLang="ru-RU" sz="1200" b="0" i="0" u="none" strike="noStrike" kern="1200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376" y="1213970"/>
            <a:ext cx="9463196" cy="705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ГОСУДАРСТВЕННОМ РЕЕСТРЕ ОПАСНЫХ ПРОИЗВОДСТВЕННЫХ ОБЪЕКТОВ ЗАРЕГИСТРИРОВАНО 6544 ОБЪЕКТОВ СЕТЕЙ ГАЗОРАСПРЕДЕЛЕНИЯ И ГАЗОПОТРЕБЛЕНИЯ</a:t>
            </a:r>
            <a:endParaRPr lang="ru-RU" sz="1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184151" y="1919228"/>
            <a:ext cx="4548716" cy="2236847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18" name="Диаграмма 17"/>
          <p:cNvGraphicFramePr>
            <a:graphicFrameLocks/>
          </p:cNvGraphicFramePr>
          <p:nvPr/>
        </p:nvGraphicFramePr>
        <p:xfrm>
          <a:off x="4732867" y="1983048"/>
          <a:ext cx="4432893" cy="2109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/>
        </p:nvGraphicFramePr>
        <p:xfrm>
          <a:off x="184150" y="4156075"/>
          <a:ext cx="4470611" cy="2422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/>
          <a:srcRect/>
          <a:stretch/>
        </p:blipFill>
        <p:spPr bwMode="auto">
          <a:xfrm>
            <a:off x="4732868" y="4156075"/>
            <a:ext cx="4438541" cy="244792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122784" y="145523"/>
            <a:ext cx="8048625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Рисунок 14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0" y="46672"/>
            <a:ext cx="9906000" cy="982110"/>
          </a:xfrm>
          <a:prstGeom prst="rect">
            <a:avLst/>
          </a:prstGeom>
          <a:effectLst/>
        </p:spPr>
      </p:pic>
      <p:pic>
        <p:nvPicPr>
          <p:cNvPr id="60" name="Picture 4" descr="Ростехнадзор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6801" y="24763"/>
            <a:ext cx="731528" cy="85779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TextBox 60"/>
          <p:cNvSpPr txBox="1"/>
          <p:nvPr/>
        </p:nvSpPr>
        <p:spPr>
          <a:xfrm>
            <a:off x="798329" y="65694"/>
            <a:ext cx="2952452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экологическому, технологическому 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атомному надзору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47886" y="613806"/>
            <a:ext cx="17053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РОСТЕХНАДЗОР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122783" y="5994518"/>
            <a:ext cx="8048625" cy="114797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54762" y="163502"/>
            <a:ext cx="5075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74295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ОСНОВНЫЕ РЕЗУЛЬТАТЫ НАДЗОРНОЙ ДЕЯТЕЛЬНОСТИ УПРАВЛЕНИЯ В ОТНОШЕНИИ ОБЪЕКТОВ ГАЗОРАСПРЕДЕЛЕНИЯ И ГАЗОПОТРЕБЛЕНИЯ ЗА 2025 ГОД</a:t>
            </a:r>
            <a:endParaRPr kumimoji="0" lang="ru-RU" altLang="ru-RU" sz="1200" b="0" i="0" u="none" strike="noStrike" kern="1200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8828" y="1088735"/>
            <a:ext cx="9621945" cy="54592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ОСУЩЕСТВЛЕНИИ НАДЗОРА ЗА ОБЪЕКТАМИ ГАЗОРАСПРЕДЕЛЕНИЯ И ГАЗОПОТРЕБЛЕНИЯ ПРИМЕНЯЮТСЯ СЛЕДУЮЩИЕ </a:t>
            </a:r>
            <a:r>
              <a:rPr lang="ru-RU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 АКТЫ РОССИЙСКОЙ ФЕДЕРАЦИИ: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buNone/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 Градостроительный кодекс Российской Федерации;</a:t>
            </a:r>
            <a:endParaRPr lang="ru-RU" sz="1400" dirty="0"/>
          </a:p>
          <a:p>
            <a:pPr indent="450215" algn="just">
              <a:lnSpc>
                <a:spcPct val="150000"/>
              </a:lnSpc>
              <a:buNone/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 Федеральный закон от 21 июля 1997 г. № 116‑ФЗ «О промышленной безопасности опасных производственных объектов»;</a:t>
            </a:r>
            <a:endParaRPr lang="ru-RU" sz="1400" dirty="0"/>
          </a:p>
          <a:p>
            <a:pPr indent="450215" algn="just">
              <a:lnSpc>
                <a:spcPct val="150000"/>
              </a:lnSpc>
              <a:buNone/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 Федеральный закон от 4 мая 2011 г. № 99‑ФЗ «О лицензировании отдельных видов деятельности»;</a:t>
            </a:r>
            <a:endParaRPr lang="ru-RU" sz="1400" dirty="0"/>
          </a:p>
          <a:p>
            <a:pPr indent="450215" algn="just">
              <a:lnSpc>
                <a:spcPct val="150000"/>
              </a:lnSpc>
              <a:buNone/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 Федеральный закон от 31 июля 2020 г. № 248‑ФЗ «О государственном контроле (надзоре) и муниципальном контроле в Российской Федерации»;</a:t>
            </a:r>
            <a:endParaRPr lang="ru-RU" sz="1400" dirty="0"/>
          </a:p>
          <a:p>
            <a:pPr indent="450215" algn="just">
              <a:lnSpc>
                <a:spcPct val="150000"/>
              </a:lnSpc>
              <a:buNone/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 Федеральный закон от 27 июля 2010 г. № 225‑ФЗ «Об обязательном страховании гражданской ответственности владельца опасного объекта за причинение вреда в результате аварии на опасном объекте»;</a:t>
            </a:r>
            <a:endParaRPr lang="ru-RU" sz="1400" dirty="0"/>
          </a:p>
          <a:p>
            <a:pPr indent="450215" algn="just">
              <a:lnSpc>
                <a:spcPct val="150000"/>
              </a:lnSpc>
              <a:buNone/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 Федеральные нормы и правила в области промышленной безопасности «Правила безопасности сетей газораспределения и газопотребления» (утверждены приказом Федеральной службы по экологическому, технологическому и атомному надзору от 15 декабря 2020 г. № 531);</a:t>
            </a:r>
            <a:endParaRPr lang="ru-RU" sz="1400" dirty="0">
              <a:effectLst/>
            </a:endParaRPr>
          </a:p>
          <a:p>
            <a:pPr indent="450215" algn="just">
              <a:lnSpc>
                <a:spcPct val="150000"/>
              </a:lnSpc>
              <a:buNone/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 Постановление Правительства Российской Федерации от 12 октября 2020 г. № 1661 «О лицензировании эксплуатации взрывопожароопасных и химически опасных производственных объектов I, II и III классов опасности» (вместе с «Положением о лицензировании эксплуатации взрывопожароопасных и химически опасных производственных объектов I, II и III классов опасности»).</a:t>
            </a:r>
            <a:endParaRPr lang="ru-RU" sz="1400" dirty="0">
              <a:effectLst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999">
              <a:srgbClr val="9ECAF7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122784" y="145523"/>
            <a:ext cx="8048625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Рисунок 14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66801" y="65694"/>
            <a:ext cx="9906000" cy="982110"/>
          </a:xfrm>
          <a:prstGeom prst="rect">
            <a:avLst/>
          </a:prstGeom>
          <a:effectLst/>
        </p:spPr>
      </p:pic>
      <p:pic>
        <p:nvPicPr>
          <p:cNvPr id="60" name="Picture 4" descr="Ростехнадзор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6801" y="24763"/>
            <a:ext cx="731528" cy="85779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TextBox 60"/>
          <p:cNvSpPr txBox="1"/>
          <p:nvPr/>
        </p:nvSpPr>
        <p:spPr>
          <a:xfrm>
            <a:off x="798329" y="65694"/>
            <a:ext cx="2952452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экологическому, технологическому 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атомному надзору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47886" y="613806"/>
            <a:ext cx="17053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РОСТЕХНАДЗОР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122783" y="5994518"/>
            <a:ext cx="8048625" cy="114797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54762" y="163502"/>
            <a:ext cx="5075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74295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ОСНОВНЫЕ РЕЗУЛЬТАТЫ НАДЗОРНОЙ ДЕЯТЕЛЬНОСТИ УПРАВЛЕНИЯ В ОТНОШЕНИИ ОБЪЕКТОВ ГАЗОРАСПРЕДЕЛЕНИЯ И ГАЗОПОТРЕБЛЕНИЯ ЗА 2025 ГОД</a:t>
            </a:r>
            <a:endParaRPr kumimoji="0" lang="ru-RU" altLang="ru-RU" sz="1200" b="0" i="0" u="none" strike="noStrike" kern="1200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8828" y="1088735"/>
            <a:ext cx="9621945" cy="1046440"/>
          </a:xfrm>
          <a:prstGeom prst="rect">
            <a:avLst/>
          </a:prstGeom>
          <a:gradFill>
            <a:gsLst>
              <a:gs pos="54000">
                <a:schemeClr val="accent1">
                  <a:tint val="66000"/>
                  <a:satMod val="160000"/>
                </a:schemeClr>
              </a:gs>
              <a:gs pos="37000">
                <a:schemeClr val="accent1">
                  <a:tint val="44500"/>
                  <a:satMod val="160000"/>
                </a:schemeClr>
              </a:gs>
              <a:gs pos="62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НАДЗОРНЫЕ МЕРОПРИЯТИЯ, ПРОВОДИМЫЕ УПРАВЛЕНИЕМ, ПОДРАЗДЕЛЯЮТСЯ НА ПЛАНОВЫЕ И ВНЕПЛАНОВЫЕ ПРОВЕРКИ, НАБЛЮДЕНИЕ ЗА СОБЛЮДЕНИЕМ ОБЯЗАТЕЛЬНЫХ ТРЕБОВАНИЙ (МОНИТОРИНГ БЕЗОПАСНОСТИ), ВЫЕЗДНУЮ ОЦЕНКУ СООТВЕТСТВИЯ ЛИЦЕНЗИАТОВ И СОИСКАТЕЛЕЙ ЛИЦЕНЗИИ, А ТАКЖЕ УЧАСТИЕ В КОМИССИЯХ ПО ПРИЁМКЕ СЕТЕЙ ГАЗОРАСПРЕДЕЛЕНИЯ И ГАЗОПОТРЕБЛЕНИЯ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291" y="4179753"/>
            <a:ext cx="9161417" cy="2308324"/>
          </a:xfrm>
          <a:prstGeom prst="rect">
            <a:avLst/>
          </a:prstGeom>
          <a:gradFill>
            <a:gsLst>
              <a:gs pos="29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2025 год Управлением было проведено 2878 контрольных мероприятий по надзору за объектами газораспределения и газопотребления, из них: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плановые проверки - 0;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внеплановые проверки - 74;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наблюдение за соблюдением обязательных требований (мониторинг безопасности) - 250;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оценка соответствия лицензиатов/соискателей лицензии - 315;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участие в комиссии по приёмке сетей газораспределения и газопотребления - 2239.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2007656" y="1871429"/>
            <a:ext cx="6010278" cy="2308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122784" y="145523"/>
            <a:ext cx="8048625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Рисунок 14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0" y="40392"/>
            <a:ext cx="9906000" cy="982110"/>
          </a:xfrm>
          <a:prstGeom prst="rect">
            <a:avLst/>
          </a:prstGeom>
          <a:effectLst/>
        </p:spPr>
      </p:pic>
      <p:pic>
        <p:nvPicPr>
          <p:cNvPr id="60" name="Picture 4" descr="Ростехнадзор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6801" y="24763"/>
            <a:ext cx="731528" cy="85779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TextBox 60"/>
          <p:cNvSpPr txBox="1"/>
          <p:nvPr/>
        </p:nvSpPr>
        <p:spPr>
          <a:xfrm>
            <a:off x="798329" y="65694"/>
            <a:ext cx="2952452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экологическому, технологическому 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атомному надзору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47886" y="613806"/>
            <a:ext cx="17053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РОСТЕХНАДЗОР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54762" y="163502"/>
            <a:ext cx="5075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74295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ОСНОВНЫЕ РЕЗУЛЬТАТЫ НАДЗОРНОЙ ДЕЯТЕЛЬНОСТИ УПРАВЛЕНИЯ В ОТНОШЕНИИ ОБЪЕКТОВ ГАЗОРАСПРЕДЕЛЕНИЯ И ГАЗОПОТРЕБЛЕНИЯ ЗА 2025 ГОД</a:t>
            </a:r>
            <a:endParaRPr kumimoji="0" lang="ru-RU" altLang="ru-RU" sz="1200" b="0" i="0" u="none" strike="noStrike" kern="1200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027" y="1068362"/>
            <a:ext cx="9621945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РАССМОТРЕНИЯ ДЕЛ ОБ АДМИНИСТРАТИВНЫХ ПРАВОНАРУШЕНИЯХ.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237066" y="1481667"/>
            <a:ext cx="9493506" cy="52324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122784" y="145523"/>
            <a:ext cx="8048625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Заголовок 1"/>
          <p:cNvSpPr txBox="1"/>
          <p:nvPr/>
        </p:nvSpPr>
        <p:spPr bwMode="auto">
          <a:xfrm>
            <a:off x="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91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7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500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endParaRPr lang="ru-RU" altLang="ru-RU" sz="600" dirty="0">
              <a:solidFill>
                <a:srgbClr val="EEECE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Рисунок 14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34154" y="27582"/>
            <a:ext cx="9906000" cy="982110"/>
          </a:xfrm>
          <a:prstGeom prst="rect">
            <a:avLst/>
          </a:prstGeom>
          <a:effectLst/>
        </p:spPr>
      </p:pic>
      <p:pic>
        <p:nvPicPr>
          <p:cNvPr id="60" name="Picture 4" descr="Ростехнадзор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6801" y="24763"/>
            <a:ext cx="731528" cy="85779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TextBox 60"/>
          <p:cNvSpPr txBox="1"/>
          <p:nvPr/>
        </p:nvSpPr>
        <p:spPr>
          <a:xfrm>
            <a:off x="798329" y="65694"/>
            <a:ext cx="2952452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экологическому, технологическому </a:t>
            </a:r>
          </a:p>
          <a:p>
            <a:pPr>
              <a:defRPr/>
            </a:pP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атомному надзору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47886" y="613806"/>
            <a:ext cx="17053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РОСТЕХНАДЗОР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54762" y="163502"/>
            <a:ext cx="5075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42950" eaLnBrk="0" fontAlgn="base" hangingPunct="0">
              <a:spcAft>
                <a:spcPct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МЕРОПРИЯТИЯ, РЕАЛИЗОВАННЫЕ УПРАВЛЕНИЕМ В 2025 ГОДУ ДЛЯ ПРЕДУПРЕЖДЕНИЯ НАРУШЕНИЙ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74295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046" y="1213970"/>
            <a:ext cx="9582526" cy="1015663"/>
          </a:xfrm>
          <a:prstGeom prst="rect">
            <a:avLst/>
          </a:prstGeom>
          <a:solidFill>
            <a:srgbClr val="BDD7EE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effectLst/>
                <a:latin typeface="Times New Roman" panose="02020603050405020304" pitchFamily="18" charset="0"/>
              </a:rPr>
              <a:t>ФЕДЕРАЛЬНЫЙ ГОСУДАРСТВЕННЫЙ НАДЗОР ОСУЩЕСТВЛЯЕТСЯ ПОСРЕДСТВОМ ПРОФИЛАКТИКИ НАРУШЕНИЙ ОБЯЗАТЕЛЬНЫХ ТРЕБОВАНИЙ, ОРГАНИЗАЦИИ И ПРОВЕДЕНИЯ КОНТРОЛЬНЫХ (НАДЗОРНЫХ) МЕРОПРИЯТИЙ, ОСУЩЕСТВЛЕНИЯ ПОСТОЯННОГО ГОСУДАРСТВЕННОГО КОНТРОЛЯ (НАДЗОРА), МОНИТОРИНГА И ПРИНЯТИЯ ПРЕДУСМОТРЕННЫХ ЗАКОНОДАТЕЛЬСТВОМ РОССИЙСКОЙ ФЕДЕРАЦИИ МЕР ПО ПРЕСЕЧЕНИЮ НАРУШЕНИЙ ОБЯЗАТЕЛЬНЫХ ТРЕБОВАНИЙ.</a:t>
            </a:r>
            <a:endParaRPr lang="ru-RU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8046" y="2395799"/>
            <a:ext cx="337021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профилактических мероприятий, которые могут проводить контрольные (надзорные) органы: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информирование;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обобщение правоприменительной практики;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меры стимулирования добросовестности;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объявление предостережения;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консультирование;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самообследование;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профилактический визит.</a:t>
            </a:r>
          </a:p>
          <a:p>
            <a:pPr indent="450215" algn="just">
              <a:buNone/>
            </a:pPr>
            <a:endParaRPr lang="ru-RU" sz="16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3750780" y="2229633"/>
            <a:ext cx="6009367" cy="4041627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23263</TotalTime>
  <Pages>0</Pages>
  <Words>1536</Words>
  <Characters>0</Characters>
  <Application>Microsoft Office PowerPoint</Application>
  <DocSecurity>0</DocSecurity>
  <PresentationFormat>Лист A4 (210x297 мм)</PresentationFormat>
  <Lines>0</Lines>
  <Paragraphs>403</Paragraphs>
  <Slides>23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CharactersWithSpaces>0</CharactersWithSpaces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Медведь Артем Тарасович</dc:creator>
  <cp:lastModifiedBy>Татьяна</cp:lastModifiedBy>
  <cp:revision>2225</cp:revision>
  <cp:lastPrinted>2025-03-19T15:51:04Z</cp:lastPrinted>
  <dcterms:created xsi:type="dcterms:W3CDTF">2023-12-15T15:35:42Z</dcterms:created>
  <dcterms:modified xsi:type="dcterms:W3CDTF">2026-06-18T10:10:09Z</dcterms:modified>
  <dc:identifier/>
  <dc:language/>
  <cp:version/>
</cp:coreProperties>
</file>