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wmf" ContentType="image/x-wmf"/>
  <Default Extension="png" ContentType="image/png"/>
  <Default Extension="jpeg" ContentType="image/jpeg"/>
  <Default Extension="xml" ContentType="application/xml"/>
  <Default Extension="emf" ContentType="image/x-emf"/>
  <Default Extension="rels" ContentType="application/vnd.openxmlformats-package.relationships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Layouts/slideLayout12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13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slides/slide1.xml" ContentType="application/vnd.openxmlformats-officedocument.presentationml.slid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8.xml" ContentType="application/vnd.openxmlformats-officedocument.presentationml.slide+xml"/>
  <Override PartName="/docProps/app.xml" ContentType="application/vnd.openxmlformats-officedocument.extended-properties+xml"/>
  <Override PartName="/ppt/slideLayouts/slideLayout6.xml" ContentType="application/vnd.openxmlformats-officedocument.presentationml.slideLayout+xml"/>
  <Override PartName="/ppt/slides/slide4.xml" ContentType="application/vnd.openxmlformats-officedocument.presentationml.slide+xml"/>
  <Override PartName="/docProps/core.xml" ContentType="application/vnd.openxmlformats-package.core-properties+xml"/>
  <Override PartName="/ppt/viewProps.xml" ContentType="application/vnd.openxmlformats-officedocument.presentationml.viewProps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slideLayouts/slideLayout25.xml" ContentType="application/vnd.openxmlformats-officedocument.presentationml.slideLayout+xml"/>
  <Override PartName="/ppt/theme/theme1.xml" ContentType="application/vnd.openxmlformats-officedocument.theme+xml"/>
  <Override PartName="/ppt/charts/chart3.xml" ContentType="application/vnd.openxmlformats-officedocument.drawingml.chart+xml"/>
  <Override PartName="/ppt/slideLayouts/slideLayout2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firstSlideNum="0" saveSubsetFonts="1" showSpecialPlsOnTitleSld="0">
  <p:sldMasterIdLst>
    <p:sldMasterId id="2147483648" r:id="rId1"/>
    <p:sldMasterId id="2147483655" r:id="rId2"/>
    <p:sldMasterId id="2147483666" r:id="rId3"/>
  </p:sldMasterIdLst>
  <p:notesMasterIdLst>
    <p:notesMasterId r:id="rId16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D4D4"/>
  </p:clrMru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0">
    <p:restoredLeft sz="34587" autoAdjust="0"/>
    <p:restoredTop sz="93711" autoAdjust="0"/>
  </p:normalViewPr>
  <p:slideViewPr>
    <p:cSldViewPr>
      <p:cViewPr varScale="1">
        <p:scale>
          <a:sx n="109" d="100"/>
          <a:sy n="109" d="100"/>
        </p:scale>
        <p:origin x="1296" y="84"/>
      </p:cViewPr>
      <p:guideLst>
        <p:guide pos="2160" orient="horz"/>
        <p:guide pos="2880"/>
      </p:guideLst>
    </p:cSldViewPr>
  </p:slideViewPr>
  <p:outlineViewPr>
    <p:cViewPr>
      <p:scale>
        <a:sx n="33" d="100"/>
        <a:sy n="33" d="100"/>
      </p:scale>
      <p:origin x="6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650" y="-90"/>
      </p:cViewPr>
      <p:guideLst>
        <p:guide pos="3108" orient="horz"/>
        <p:guide pos="2122"/>
      </p:guideLst>
    </p:cSldViewPr>
  </p:notes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theme" Target="theme/theme1.xml"/><Relationship Id="rId5" Type="http://schemas.openxmlformats.org/officeDocument/2006/relationships/theme" Target="theme/theme2.xml"/><Relationship Id="rId6" Type="http://schemas.openxmlformats.org/officeDocument/2006/relationships/theme" Target="theme/theme3.xml"/><Relationship Id="rId7" Type="http://schemas.openxmlformats.org/officeDocument/2006/relationships/theme" Target="theme/theme4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 /><Relationship Id="rId18" Type="http://schemas.openxmlformats.org/officeDocument/2006/relationships/tableStyles" Target="tableStyles.xml" /><Relationship Id="rId19" Type="http://schemas.openxmlformats.org/officeDocument/2006/relationships/viewProps" Target="viewProps.xml" 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/Relationships>
</file>

<file path=ppt/charts/_rels/chart2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/Relationships>
</file>

<file path=ppt/charts/_rels/chart3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 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mc="http://schemas.openxmlformats.org/markup-compatibility/2006" xmlns:c14="http://schemas.microsoft.com/office/drawing/2007/8/2/chart">
  <c:date1904 val="0"/>
  <c:lang val="ru-RU"/>
  <c:roundedCorners val="0"/>
  <mc:AlternateContent>
    <mc:Choice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372156505027704"/>
          <c:y val="0.30462217220968391"/>
          <c:w val="0.67138546772536289"/>
          <c:h val="0.8610477795480223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002060"/>
            </a:solidFill>
            <a:ln w="19050">
              <a:solidFill>
                <a:schemeClr val="bg1"/>
              </a:solidFill>
            </a:ln>
          </c:spPr>
          <c:dPt>
            <c:idx val="0"/>
            <c:bubble3D val="0"/>
            <c:explosion val="12"/>
            <c:spPr>
              <a:solidFill>
                <a:schemeClr val="tx2">
                  <a:lumMod val="75000"/>
                </a:schemeClr>
              </a:solidFill>
              <a:ln w="19050"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rgbClr val="0070C0"/>
              </a:solidFill>
              <a:ln w="19050">
                <a:solidFill>
                  <a:schemeClr val="bg1"/>
                </a:solidFill>
              </a:ln>
            </c:spPr>
          </c:dPt>
          <c:cat>
            <c:strRef>
              <c:f>Лист1!$A$2:$A$5</c:f>
              <c:strCache>
                <c:ptCount val="2"/>
                <c:pt idx="0">
                  <c:v xml:space="preserve">строительство межпоселковых газопроводов протяженностью 817,1 км.</c:v>
                </c:pt>
                <c:pt idx="1">
                  <c:v xml:space="preserve">строительство внутрипоселковой распределительной сети протяженностью 841,8 км.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114</c:v>
                </c:pt>
                <c:pt idx="1">
                  <c:v>201</c:v>
                </c:pt>
              </c:numCache>
            </c:numRef>
          </c:val>
          <c:extLst>
            <c:ext uri="{C3380CC4-5D6E-409C-BE32-E72D297353CC}"/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0"/>
      </c:pieChart>
    </c:plotArea>
    <c:plotVisOnly val="1"/>
    <c:dispBlanksAs val="gap"/>
    <c:showDLblsOverMax val="0"/>
  </c:chart>
  <c:spPr>
    <a:solidFill>
      <a:schemeClr val="bg1"/>
    </a:solidFill>
    <a:ln w="19050">
      <a:solidFill>
        <a:schemeClr val="bg1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mc="http://schemas.openxmlformats.org/markup-compatibility/2006" xmlns:c14="http://schemas.microsoft.com/office/drawing/2007/8/2/chart">
  <c:date1904 val="0"/>
  <c:lang val="ru-RU"/>
  <c:roundedCorners val="0"/>
  <mc:AlternateContent>
    <mc:Choice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 sz="2200" u="sng" baseline="0" dirty="0" smtClean="0">
                <a:solidFill>
                  <a:srgbClr val="002060"/>
                </a:solidFill>
                <a:latin typeface="Arial Narrow" pitchFamily="34" charset="0" panose="020B0606020202030204"/>
              </a:rPr>
              <a:t>Пуски газа </a:t>
            </a:r>
            <a:endParaRPr lang="ru-RU" sz="2200" u="sng" baseline="0" dirty="0">
              <a:solidFill>
                <a:srgbClr val="002060"/>
              </a:solidFill>
              <a:latin typeface="Arial Narrow" pitchFamily="34" charset="0" panose="020B0606020202030204"/>
            </a:endParaRPr>
          </a:p>
        </c:rich>
      </c:tx>
      <c:layout>
        <c:manualLayout>
          <c:xMode val="edge"/>
          <c:yMode val="edge"/>
          <c:x val="0.59690108267716535"/>
          <c:y val="0.003125000000000000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 xml:space="preserve">Ряд 2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bg1"/>
                      </a:solidFill>
                      <a:latin typeface="Arial Narrow" pitchFamily="34" charset="0" panose="020B0606020202030204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Arial Narrow" pitchFamily="34" charset="0" panose="020B0606020202030204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 xml:space="preserve">обязательства региона</c:v>
                </c:pt>
                <c:pt idx="1">
                  <c:v xml:space="preserve">построенные за счет средств спецнадбавки</c:v>
                </c:pt>
                <c:pt idx="2">
                  <c:v xml:space="preserve">построенные за счет средств ЕОГ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</c:v>
                </c:pt>
                <c:pt idx="1">
                  <c:v>2</c:v>
                </c:pt>
                <c:pt idx="2">
                  <c:v>40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 xml:space="preserve">Ряд 3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 xml:space="preserve">обязательства региона</c:v>
                </c:pt>
                <c:pt idx="1">
                  <c:v xml:space="preserve">построенные за счет средств спецнадбавки</c:v>
                </c:pt>
                <c:pt idx="2">
                  <c:v xml:space="preserve">построенные за счет средств ЕОГ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 xml:space="preserve">Ряд 4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Arial Narrow" pitchFamily="34" charset="0" panose="020B0606020202030204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 xml:space="preserve">обязательства региона</c:v>
                </c:pt>
                <c:pt idx="1">
                  <c:v xml:space="preserve">построенные за счет средств спецнадбавки</c:v>
                </c:pt>
                <c:pt idx="2">
                  <c:v xml:space="preserve">построенные за счет средств ЕОГ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4</c:v>
                </c:pt>
                <c:pt idx="1">
                  <c:v>2</c:v>
                </c:pt>
                <c:pt idx="2">
                  <c:v>79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632766192"/>
        <c:axId val="-632760752"/>
      </c:barChart>
      <c:catAx>
        <c:axId val="-632766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2060"/>
                </a:solidFill>
                <a:latin typeface="Arial Narrow" pitchFamily="34" charset="0" panose="020B0606020202030204"/>
                <a:ea typeface="+mn-ea"/>
                <a:cs typeface="+mn-cs"/>
              </a:defRPr>
            </a:pPr>
            <a:endParaRPr lang="ru-RU"/>
          </a:p>
        </c:txPr>
        <c:crossAx val="-632760752"/>
        <c:crosses val="autoZero"/>
        <c:auto val="1"/>
        <c:lblAlgn val="ctr"/>
        <c:lblOffset val="100"/>
        <c:noMultiLvlLbl val="0"/>
      </c:catAx>
      <c:valAx>
        <c:axId val="-632760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solidFill>
            <a:schemeClr val="bg1">
              <a:alpha val="0"/>
            </a:schemeClr>
          </a:solidFill>
          <a:ln>
            <a:solidFill>
              <a:schemeClr val="bg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2060"/>
                </a:solidFill>
                <a:latin typeface="Arial Narrow" pitchFamily="34" charset="0" panose="020B0606020202030204"/>
                <a:ea typeface="+mn-ea"/>
                <a:cs typeface="+mn-cs"/>
              </a:defRPr>
            </a:pPr>
            <a:endParaRPr lang="ru-RU"/>
          </a:p>
        </c:txPr>
        <c:crossAx val="-632766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mc="http://schemas.openxmlformats.org/markup-compatibility/2006" xmlns:c14="http://schemas.microsoft.com/office/drawing/2007/8/2/chart">
  <c:date1904 val="0"/>
  <c:lang val="ru-RU"/>
  <c:roundedCorners val="0"/>
  <mc:AlternateContent>
    <mc:Choice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455868817837775"/>
          <c:y val="0.13227696922564158"/>
          <c:w val="0.431465820821132"/>
          <c:h val="0.6916143304338733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 xml:space="preserve">В соответствии с ПГС в 2025 году: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1"/>
            <c:bubble3D val="1"/>
            <c:spPr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bg1"/>
                </a:solidFill>
              </a:ln>
            </c:spPr>
          </c:dPt>
          <c:dPt>
            <c:idx val="2"/>
            <c:bubble3D val="1"/>
            <c:spPr>
              <a:solidFill>
                <a:srgbClr val="002060"/>
              </a:solidFill>
              <a:ln w="19050">
                <a:solidFill>
                  <a:schemeClr val="bg1"/>
                </a:solidFill>
              </a:ln>
            </c:spPr>
          </c:dPt>
          <c:dPt>
            <c:idx val="3"/>
            <c:bubble3D val="1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solidFill>
                  <a:schemeClr val="bg1"/>
                </a:solidFill>
              </a:ln>
            </c:spPr>
          </c:dPt>
          <c:dPt>
            <c:idx val="4"/>
            <c:bubble3D val="1"/>
            <c:spPr>
              <a:solidFill>
                <a:schemeClr val="tx2">
                  <a:lumMod val="75000"/>
                </a:schemeClr>
              </a:solidFill>
              <a:ln w="19050">
                <a:solidFill>
                  <a:schemeClr val="bg1"/>
                </a:solidFill>
              </a:ln>
            </c:spPr>
          </c:dPt>
          <c:cat>
            <c:strRef>
              <c:f>Лист1!$A$3:$A$5</c:f>
              <c:strCache>
                <c:ptCount val="3"/>
                <c:pt idx="0">
                  <c:v xml:space="preserve">Газопроводы, финансируемые из бюджета</c:v>
                </c:pt>
                <c:pt idx="1">
                  <c:v xml:space="preserve">Газопроводы постороены за счет спецнадбавки</c:v>
                </c:pt>
                <c:pt idx="2">
                  <c:v xml:space="preserve">Обязательства единого оператора газификации ООО "Газпром газификация"</c:v>
                </c:pt>
              </c:strCache>
            </c:strRef>
          </c:cat>
          <c:val>
            <c:numRef>
              <c:f>Лист1!$B$3:$B$5</c:f>
              <c:numCache>
                <c:formatCode>General</c:formatCode>
                <c:ptCount val="3"/>
                <c:pt idx="0">
                  <c:v>50</c:v>
                </c:pt>
                <c:pt idx="1">
                  <c:v>9</c:v>
                </c:pt>
                <c:pt idx="2">
                  <c:v>143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3"/>
      </c:doughnutChart>
    </c:plotArea>
    <c:plotVisOnly val="1"/>
    <c:dispBlanksAs val="gap"/>
    <c:showDLblsOverMax val="0"/>
  </c:chart>
  <c:spPr>
    <a:effectLst>
      <a:glow rad="228600">
        <a:schemeClr val="bg2">
          <a:lumMod val="75000"/>
          <a:alpha val="40000"/>
        </a:schemeClr>
      </a:glow>
    </a:effectLst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embeddings/_rels/Microsoft_Excel_Worksheet1.xlsx.rels><?xml version="1.0" encoding="UTF-8" standalone="yes"?><Relationships xmlns="http://schemas.openxmlformats.org/package/2006/relationships"></Relationships>
</file>

<file path=ppt/embeddings/_rels/Microsoft_Excel_Worksheet2.xlsx.rels><?xml version="1.0" encoding="UTF-8" standalone="yes"?><Relationships xmlns="http://schemas.openxmlformats.org/package/2006/relationships"></Relationships>
</file>

<file path=ppt/embeddings/_rels/Microsoft_Excel_Worksheet3.xlsx.rels><?xml version="1.0" encoding="UTF-8" standalone="yes"?><Relationships xmlns="http://schemas.openxmlformats.org/package/2006/relationships"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3CD88A-395A-482D-8756-BECABC082FF1}" type="datetimeFigureOut">
              <a:rPr lang="ru-RU" smtClean="0"/>
              <a:t>16.06.2026</a:t>
            </a:fld>
            <a:endParaRPr lang="ru-RU"/>
          </a:p>
        </p:txBody>
      </p:sp>
      <p:sp>
        <p:nvSpPr>
          <p:cNvPr id="4" name="Образ слайда 3"/>
          <p:cNvSpPr>
            <a:spLocks noChangeAspect="1" noGrp="1" noRo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668AA9-81CD-4120-9713-E9672A140F1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 ftr="0" hdr="0" sldNum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ChangeAspect="1" noGrp="1" noRot="1"/>
          </p:cNvSpPr>
          <p:nvPr>
            <p:ph type="sldImg"/>
          </p:nvPr>
        </p:nvSpPr>
        <p:spPr>
          <a:xfrm>
            <a:off x="901700" y="739775"/>
            <a:ext cx="4932363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ChangeAspect="1" noGrp="1" noRot="1"/>
          </p:cNvSpPr>
          <p:nvPr>
            <p:ph type="sldImg"/>
          </p:nvPr>
        </p:nvSpPr>
        <p:spPr>
          <a:xfrm>
            <a:off x="901700" y="739775"/>
            <a:ext cx="4932363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0989" y="100801"/>
            <a:ext cx="7427913" cy="88138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7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  <p:sp>
        <p:nvSpPr>
          <p:cNvPr id="15" name="Текст 4"/>
          <p:cNvSpPr>
            <a:spLocks noGrp="1"/>
          </p:cNvSpPr>
          <p:nvPr>
            <p:ph type="body" sz="quarter" idx="10"/>
          </p:nvPr>
        </p:nvSpPr>
        <p:spPr>
          <a:xfrm>
            <a:off x="150814" y="1214544"/>
            <a:ext cx="8828087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4"/>
          <p:cNvSpPr>
            <a:spLocks noGrp="1"/>
          </p:cNvSpPr>
          <p:nvPr>
            <p:ph type="body" sz="quarter" idx="10"/>
          </p:nvPr>
        </p:nvSpPr>
        <p:spPr>
          <a:xfrm>
            <a:off x="150818" y="1214547"/>
            <a:ext cx="8828087" cy="154982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4"/>
          <p:cNvSpPr>
            <a:spLocks noGrp="1"/>
          </p:cNvSpPr>
          <p:nvPr>
            <p:ph type="body" sz="quarter" idx="13"/>
          </p:nvPr>
        </p:nvSpPr>
        <p:spPr>
          <a:xfrm>
            <a:off x="150818" y="2898150"/>
            <a:ext cx="8828087" cy="32380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550993" y="100804"/>
            <a:ext cx="7427913" cy="88138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550993" y="100804"/>
            <a:ext cx="7427913" cy="88138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userDrawn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0989" y="100801"/>
            <a:ext cx="7427913" cy="88138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7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  <p:sp>
        <p:nvSpPr>
          <p:cNvPr id="15" name="Текст 4"/>
          <p:cNvSpPr>
            <a:spLocks noGrp="1"/>
          </p:cNvSpPr>
          <p:nvPr>
            <p:ph type="body" sz="quarter" idx="10"/>
          </p:nvPr>
        </p:nvSpPr>
        <p:spPr>
          <a:xfrm>
            <a:off x="150814" y="1214544"/>
            <a:ext cx="8828087" cy="495088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prstGeom prst="rect">
            <a:avLst/>
          </a:prstGeo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/>
          <a:lstStyle/>
          <a:p>
            <a:fld id="{32D1B6F9-C016-49E9-AF5C-77E0D2C0F33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0993" y="100804"/>
            <a:ext cx="7427913" cy="88138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5" name="Текст 4"/>
          <p:cNvSpPr>
            <a:spLocks noGrp="1"/>
          </p:cNvSpPr>
          <p:nvPr>
            <p:ph type="body" sz="quarter" idx="10"/>
          </p:nvPr>
        </p:nvSpPr>
        <p:spPr>
          <a:xfrm>
            <a:off x="150818" y="1214545"/>
            <a:ext cx="8828087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userDrawn="1">
  <p:cSld name="10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0993" y="100804"/>
            <a:ext cx="7427913" cy="88138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5" name="Текст 4"/>
          <p:cNvSpPr>
            <a:spLocks noGrp="1"/>
          </p:cNvSpPr>
          <p:nvPr>
            <p:ph type="body" sz="quarter" idx="10"/>
          </p:nvPr>
        </p:nvSpPr>
        <p:spPr>
          <a:xfrm>
            <a:off x="150818" y="1214545"/>
            <a:ext cx="8828087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userDrawn="1">
  <p:cSld name="1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0993" y="100804"/>
            <a:ext cx="7427913" cy="88138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5" name="Текст 4"/>
          <p:cNvSpPr>
            <a:spLocks noGrp="1"/>
          </p:cNvSpPr>
          <p:nvPr>
            <p:ph type="body" sz="quarter" idx="10"/>
          </p:nvPr>
        </p:nvSpPr>
        <p:spPr>
          <a:xfrm>
            <a:off x="150818" y="1214545"/>
            <a:ext cx="8828087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МЕРОПРИЯТИЯ</a:t>
            </a:r>
          </a:p>
        </p:txBody>
      </p:sp>
      <p:sp>
        <p:nvSpPr>
          <p:cNvPr id="15" name="Текст 4"/>
          <p:cNvSpPr>
            <a:spLocks noGrp="1"/>
          </p:cNvSpPr>
          <p:nvPr>
            <p:ph type="body" sz="quarter" idx="10" hasCustomPrompt="1"/>
          </p:nvPr>
        </p:nvSpPr>
        <p:spPr>
          <a:xfrm>
            <a:off x="1550988" y="1305989"/>
            <a:ext cx="7427912" cy="4830233"/>
          </a:xfrm>
        </p:spPr>
        <p:txBody>
          <a:bodyPr anchor="ctr" anchorCtr="0"/>
          <a:lstStyle>
            <a:lvl1pPr>
              <a:defRPr b="1"/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МЕРОПРИЯТИЯ</a:t>
            </a:r>
          </a:p>
        </p:txBody>
      </p:sp>
      <p:sp>
        <p:nvSpPr>
          <p:cNvPr id="15" name="Текст 4"/>
          <p:cNvSpPr>
            <a:spLocks noGrp="1"/>
          </p:cNvSpPr>
          <p:nvPr>
            <p:ph type="body" sz="quarter" idx="10" hasCustomPrompt="1"/>
          </p:nvPr>
        </p:nvSpPr>
        <p:spPr>
          <a:xfrm>
            <a:off x="1550988" y="1305989"/>
            <a:ext cx="7427912" cy="4830233"/>
          </a:xfrm>
        </p:spPr>
        <p:txBody>
          <a:bodyPr anchor="ctr" anchorCtr="0"/>
          <a:lstStyle>
            <a:lvl1pPr>
              <a:defRPr b="1"/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4"/>
          <p:cNvSpPr>
            <a:spLocks noGrp="1"/>
          </p:cNvSpPr>
          <p:nvPr>
            <p:ph type="body" sz="quarter" idx="10"/>
          </p:nvPr>
        </p:nvSpPr>
        <p:spPr>
          <a:xfrm>
            <a:off x="150817" y="1214545"/>
            <a:ext cx="2846387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Текст 4"/>
          <p:cNvSpPr>
            <a:spLocks noGrp="1"/>
          </p:cNvSpPr>
          <p:nvPr>
            <p:ph type="body" sz="quarter" idx="13"/>
          </p:nvPr>
        </p:nvSpPr>
        <p:spPr>
          <a:xfrm>
            <a:off x="6143033" y="1214545"/>
            <a:ext cx="2835868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7" name="Текст 4"/>
          <p:cNvSpPr>
            <a:spLocks noGrp="1"/>
          </p:cNvSpPr>
          <p:nvPr>
            <p:ph type="body" sz="quarter" idx="14"/>
          </p:nvPr>
        </p:nvSpPr>
        <p:spPr>
          <a:xfrm>
            <a:off x="3143119" y="1214545"/>
            <a:ext cx="2846387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1550995" y="100805"/>
            <a:ext cx="7427913" cy="88138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7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4"/>
          <p:cNvSpPr>
            <a:spLocks noGrp="1"/>
          </p:cNvSpPr>
          <p:nvPr>
            <p:ph type="body" sz="quarter" idx="10"/>
          </p:nvPr>
        </p:nvSpPr>
        <p:spPr>
          <a:xfrm>
            <a:off x="150814" y="1214544"/>
            <a:ext cx="2846387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Текст 4"/>
          <p:cNvSpPr>
            <a:spLocks noGrp="1"/>
          </p:cNvSpPr>
          <p:nvPr>
            <p:ph type="body" sz="quarter" idx="13"/>
          </p:nvPr>
        </p:nvSpPr>
        <p:spPr>
          <a:xfrm>
            <a:off x="6143033" y="1214544"/>
            <a:ext cx="2835868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7" name="Текст 4"/>
          <p:cNvSpPr>
            <a:spLocks noGrp="1"/>
          </p:cNvSpPr>
          <p:nvPr>
            <p:ph type="body" sz="quarter" idx="14"/>
          </p:nvPr>
        </p:nvSpPr>
        <p:spPr>
          <a:xfrm>
            <a:off x="3143113" y="1214544"/>
            <a:ext cx="2846387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1550989" y="100801"/>
            <a:ext cx="7427913" cy="88138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7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0995" y="100805"/>
            <a:ext cx="7427913" cy="88138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7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  <p:sp>
        <p:nvSpPr>
          <p:cNvPr id="15" name="Текст 4"/>
          <p:cNvSpPr>
            <a:spLocks noGrp="1"/>
          </p:cNvSpPr>
          <p:nvPr>
            <p:ph type="body" sz="quarter" idx="10"/>
          </p:nvPr>
        </p:nvSpPr>
        <p:spPr>
          <a:xfrm>
            <a:off x="150820" y="1214545"/>
            <a:ext cx="8828087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0995" y="100805"/>
            <a:ext cx="7427913" cy="88138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7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  <p:sp>
        <p:nvSpPr>
          <p:cNvPr id="15" name="Текст 4"/>
          <p:cNvSpPr>
            <a:spLocks noGrp="1"/>
          </p:cNvSpPr>
          <p:nvPr>
            <p:ph type="body" sz="quarter" idx="10"/>
          </p:nvPr>
        </p:nvSpPr>
        <p:spPr>
          <a:xfrm>
            <a:off x="150820" y="1214545"/>
            <a:ext cx="8828087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0995" y="100805"/>
            <a:ext cx="7427913" cy="88138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7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  <p:sp>
        <p:nvSpPr>
          <p:cNvPr id="15" name="Текст 4"/>
          <p:cNvSpPr>
            <a:spLocks noGrp="1"/>
          </p:cNvSpPr>
          <p:nvPr>
            <p:ph type="body" sz="quarter" idx="10"/>
          </p:nvPr>
        </p:nvSpPr>
        <p:spPr>
          <a:xfrm>
            <a:off x="150820" y="1214545"/>
            <a:ext cx="8828087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0995" y="100805"/>
            <a:ext cx="7427913" cy="88138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7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  <p:sp>
        <p:nvSpPr>
          <p:cNvPr id="15" name="Текст 4"/>
          <p:cNvSpPr>
            <a:spLocks noGrp="1"/>
          </p:cNvSpPr>
          <p:nvPr>
            <p:ph type="body" sz="quarter" idx="10"/>
          </p:nvPr>
        </p:nvSpPr>
        <p:spPr>
          <a:xfrm>
            <a:off x="150820" y="1214545"/>
            <a:ext cx="8828087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0995" y="100805"/>
            <a:ext cx="7427913" cy="88138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7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  <p:sp>
        <p:nvSpPr>
          <p:cNvPr id="15" name="Текст 4"/>
          <p:cNvSpPr>
            <a:spLocks noGrp="1"/>
          </p:cNvSpPr>
          <p:nvPr>
            <p:ph type="body" sz="quarter" idx="10"/>
          </p:nvPr>
        </p:nvSpPr>
        <p:spPr>
          <a:xfrm>
            <a:off x="150820" y="1214545"/>
            <a:ext cx="8828087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prstGeom prst="rect">
            <a:avLst/>
          </a:prstGeo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/>
          <a:lstStyle/>
          <a:p>
            <a:fld id="{32D1B6F9-C016-49E9-AF5C-77E0D2C0F33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userDrawn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0989" y="100801"/>
            <a:ext cx="7427913" cy="88138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7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  <p:sp>
        <p:nvSpPr>
          <p:cNvPr id="15" name="Текст 4"/>
          <p:cNvSpPr>
            <a:spLocks noGrp="1"/>
          </p:cNvSpPr>
          <p:nvPr>
            <p:ph type="body" sz="quarter" idx="10"/>
          </p:nvPr>
        </p:nvSpPr>
        <p:spPr>
          <a:xfrm>
            <a:off x="150814" y="1214544"/>
            <a:ext cx="8828087" cy="495088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0993" y="100804"/>
            <a:ext cx="7427913" cy="88138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5" name="Текст 4"/>
          <p:cNvSpPr>
            <a:spLocks noGrp="1"/>
          </p:cNvSpPr>
          <p:nvPr>
            <p:ph type="body" sz="quarter" idx="10"/>
          </p:nvPr>
        </p:nvSpPr>
        <p:spPr>
          <a:xfrm>
            <a:off x="150818" y="1214545"/>
            <a:ext cx="8828087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userDrawn="1">
  <p:cSld name="10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0993" y="100804"/>
            <a:ext cx="7427913" cy="88138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5" name="Текст 4"/>
          <p:cNvSpPr>
            <a:spLocks noGrp="1"/>
          </p:cNvSpPr>
          <p:nvPr>
            <p:ph type="body" sz="quarter" idx="10"/>
          </p:nvPr>
        </p:nvSpPr>
        <p:spPr>
          <a:xfrm>
            <a:off x="150818" y="1214545"/>
            <a:ext cx="8828087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userDrawn="1">
  <p:cSld name="1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0993" y="100804"/>
            <a:ext cx="7427913" cy="88138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5" name="Текст 4"/>
          <p:cNvSpPr>
            <a:spLocks noGrp="1"/>
          </p:cNvSpPr>
          <p:nvPr>
            <p:ph type="body" sz="quarter" idx="10"/>
          </p:nvPr>
        </p:nvSpPr>
        <p:spPr>
          <a:xfrm>
            <a:off x="150818" y="1214545"/>
            <a:ext cx="8828087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4"/>
          <p:cNvSpPr>
            <a:spLocks noGrp="1"/>
          </p:cNvSpPr>
          <p:nvPr>
            <p:ph type="body" sz="quarter" idx="10"/>
          </p:nvPr>
        </p:nvSpPr>
        <p:spPr>
          <a:xfrm>
            <a:off x="150814" y="1214544"/>
            <a:ext cx="2846387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4"/>
          <p:cNvSpPr>
            <a:spLocks noGrp="1"/>
          </p:cNvSpPr>
          <p:nvPr>
            <p:ph type="body" sz="quarter" idx="14"/>
          </p:nvPr>
        </p:nvSpPr>
        <p:spPr>
          <a:xfrm>
            <a:off x="3143112" y="1214544"/>
            <a:ext cx="5835788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550989" y="100801"/>
            <a:ext cx="7427913" cy="88138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4"/>
          <p:cNvSpPr>
            <a:spLocks noGrp="1"/>
          </p:cNvSpPr>
          <p:nvPr>
            <p:ph type="body" sz="quarter" idx="10"/>
          </p:nvPr>
        </p:nvSpPr>
        <p:spPr>
          <a:xfrm>
            <a:off x="150814" y="1214545"/>
            <a:ext cx="8828087" cy="154982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4"/>
          <p:cNvSpPr>
            <a:spLocks noGrp="1"/>
          </p:cNvSpPr>
          <p:nvPr>
            <p:ph type="body" sz="quarter" idx="13"/>
          </p:nvPr>
        </p:nvSpPr>
        <p:spPr>
          <a:xfrm>
            <a:off x="150814" y="2898147"/>
            <a:ext cx="8828087" cy="32380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550989" y="100801"/>
            <a:ext cx="7427913" cy="88138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550989" y="100801"/>
            <a:ext cx="7427913" cy="88138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/>
          <a:lstStyle/>
          <a:p>
            <a:fld id="{32D1B6F9-C016-49E9-AF5C-77E0D2C0F33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0993" y="100804"/>
            <a:ext cx="7427913" cy="88138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5" name="Текст 4"/>
          <p:cNvSpPr>
            <a:spLocks noGrp="1"/>
          </p:cNvSpPr>
          <p:nvPr>
            <p:ph type="body" sz="quarter" idx="10"/>
          </p:nvPr>
        </p:nvSpPr>
        <p:spPr>
          <a:xfrm>
            <a:off x="150818" y="1214545"/>
            <a:ext cx="8828087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4"/>
          <p:cNvSpPr>
            <a:spLocks noGrp="1"/>
          </p:cNvSpPr>
          <p:nvPr>
            <p:ph type="body" sz="quarter" idx="10"/>
          </p:nvPr>
        </p:nvSpPr>
        <p:spPr>
          <a:xfrm>
            <a:off x="150817" y="1214545"/>
            <a:ext cx="2846387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Текст 4"/>
          <p:cNvSpPr>
            <a:spLocks noGrp="1"/>
          </p:cNvSpPr>
          <p:nvPr>
            <p:ph type="body" sz="quarter" idx="13"/>
          </p:nvPr>
        </p:nvSpPr>
        <p:spPr>
          <a:xfrm>
            <a:off x="6143033" y="1214545"/>
            <a:ext cx="2835868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7" name="Текст 4"/>
          <p:cNvSpPr>
            <a:spLocks noGrp="1"/>
          </p:cNvSpPr>
          <p:nvPr>
            <p:ph type="body" sz="quarter" idx="14"/>
          </p:nvPr>
        </p:nvSpPr>
        <p:spPr>
          <a:xfrm>
            <a:off x="3143117" y="1214545"/>
            <a:ext cx="2846387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1550993" y="100804"/>
            <a:ext cx="7427913" cy="88138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7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4"/>
          <p:cNvSpPr>
            <a:spLocks noGrp="1"/>
          </p:cNvSpPr>
          <p:nvPr>
            <p:ph type="body" sz="quarter" idx="10"/>
          </p:nvPr>
        </p:nvSpPr>
        <p:spPr>
          <a:xfrm>
            <a:off x="150817" y="1214545"/>
            <a:ext cx="2846387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4"/>
          <p:cNvSpPr>
            <a:spLocks noGrp="1"/>
          </p:cNvSpPr>
          <p:nvPr>
            <p:ph type="body" sz="quarter" idx="14"/>
          </p:nvPr>
        </p:nvSpPr>
        <p:spPr>
          <a:xfrm>
            <a:off x="3143112" y="1214545"/>
            <a:ext cx="5835788" cy="49508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550993" y="100804"/>
            <a:ext cx="7427913" cy="88138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Текст 14"/>
          <p:cNvSpPr>
            <a:spLocks noGrp="1"/>
          </p:cNvSpPr>
          <p:nvPr>
            <p:ph type="body" sz="quarter" idx="11" hasCustomPrompt="1"/>
          </p:nvPr>
        </p:nvSpPr>
        <p:spPr>
          <a:xfrm>
            <a:off x="1550988" y="6515580"/>
            <a:ext cx="7427912" cy="215444"/>
          </a:xfrm>
        </p:spPr>
        <p:txBody>
          <a:bodyPr wrap="square" anchor="ctr" anchorCtr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1400" b="0" kern="1200" dirty="0" smtClean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8" Type="http://schemas.openxmlformats.org/officeDocument/2006/relationships/image" Target="../media/image1.emf"/></Relationships>
</file>

<file path=ppt/slideMasters/_rels/slideMaster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12" Type="http://schemas.openxmlformats.org/officeDocument/2006/relationships/image" Target="../media/image1.emf"/></Relationships>
</file>

<file path=ppt/slideMasters/_rels/slideMaster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9.xml"/><Relationship Id="rId4" Type="http://schemas.openxmlformats.org/officeDocument/2006/relationships/slideLayout" Target="../slideLayouts/slideLayout20.xml"/><Relationship Id="rId5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29.xml"/><Relationship Id="rId14" Type="http://schemas.openxmlformats.org/officeDocument/2006/relationships/theme" Target="../theme/theme3.xml"/><Relationship Id="rId15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1"/>
            <a:ext cx="9144000" cy="1062567"/>
          </a:xfrm>
          <a:prstGeom prst="rect">
            <a:avLst/>
          </a:prstGeom>
          <a:solidFill>
            <a:srgbClr val="003366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2" y="2"/>
            <a:ext cx="1374774" cy="1062565"/>
          </a:xfrm>
          <a:prstGeom prst="rect">
            <a:avLst/>
          </a:prstGeom>
          <a:solidFill>
            <a:srgbClr val="0079C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-1" y="6378000"/>
            <a:ext cx="1479600" cy="480000"/>
          </a:xfrm>
          <a:prstGeom prst="rect">
            <a:avLst/>
          </a:prstGeom>
          <a:solidFill>
            <a:srgbClr val="003366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0" algn="l" defTabSz="914400" rtl="0" eaLnBrk="1" latinLnBrk="0" hangingPunct="1"/>
            <a:endParaRPr lang="ru-RU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420545" y="6378000"/>
            <a:ext cx="7723455" cy="480000"/>
          </a:xfrm>
          <a:prstGeom prst="rect">
            <a:avLst/>
          </a:prstGeom>
          <a:solidFill>
            <a:srgbClr val="0079C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5" name="Номер слайда 3"/>
          <p:cNvSpPr txBox="1"/>
          <p:nvPr/>
        </p:nvSpPr>
        <p:spPr>
          <a:xfrm>
            <a:off x="169864" y="6515580"/>
            <a:ext cx="956463" cy="21544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4274F02-7521-4F9B-A76E-13D583AC38B1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 Narrow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0988" y="101600"/>
            <a:ext cx="7427913" cy="881385"/>
          </a:xfrm>
          <a:prstGeom prst="rect">
            <a:avLst/>
          </a:prstGeom>
        </p:spPr>
        <p:txBody>
          <a:bodyPr lIns="0" tIns="0" rIns="0" bIns="0" anchor="b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0814" y="1214544"/>
            <a:ext cx="8828087" cy="495088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0" name="Line 16"/>
          <p:cNvSpPr>
            <a:spLocks noChangeShapeType="1"/>
          </p:cNvSpPr>
          <p:nvPr/>
        </p:nvSpPr>
        <p:spPr bwMode="auto">
          <a:xfrm>
            <a:off x="0" y="6362127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51" name="Line 7"/>
          <p:cNvSpPr>
            <a:spLocks noChangeShapeType="1"/>
          </p:cNvSpPr>
          <p:nvPr/>
        </p:nvSpPr>
        <p:spPr bwMode="auto">
          <a:xfrm>
            <a:off x="1425732" y="6362701"/>
            <a:ext cx="0" cy="4953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22" name="Line 15"/>
          <p:cNvSpPr>
            <a:spLocks noChangeShapeType="1"/>
          </p:cNvSpPr>
          <p:nvPr/>
        </p:nvSpPr>
        <p:spPr bwMode="auto">
          <a:xfrm>
            <a:off x="0" y="1068916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1371442" y="1"/>
            <a:ext cx="0" cy="1069975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endParaRPr lang="ru-RU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/>
          <a:srcRect/>
          <a:stretch/>
        </p:blipFill>
        <p:spPr bwMode="auto">
          <a:xfrm>
            <a:off x="144000" y="144000"/>
            <a:ext cx="1058400" cy="760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dt="0" ftr="0" hdr="0"/>
  <p:txStyles>
    <p:titleStyle>
      <a:lvl1pPr algn="ctr" defTabSz="914400" rtl="0" eaLnBrk="1" latinLnBrk="0" hangingPunct="1">
        <a:spcBef>
          <a:spcPct val="0"/>
        </a:spcBef>
        <a:buNone/>
        <a:defRPr kumimoji="0" lang="ru-RU" sz="1900" b="0" i="0" u="none" strike="noStrike" kern="1200" cap="none" spc="0" normalizeH="0" baseline="0" noProof="0" dirty="0" smtClean="0">
          <a:ln>
            <a:noFill/>
          </a:ln>
          <a:solidFill>
            <a:schemeClr val="bg1"/>
          </a:solidFill>
          <a:uFillTx/>
          <a:latin typeface="Arial Narrow" pitchFamily="34" charset="0"/>
          <a:ea typeface="+mj-ea"/>
          <a:cs typeface="+mj-cs"/>
        </a:defRPr>
      </a:lvl1pPr>
    </p:titleStyle>
    <p:bodyStyle>
      <a:lvl1pPr marL="0" indent="-342900" algn="l" defTabSz="914400" rtl="0" eaLnBrk="1" latinLnBrk="0" hangingPunct="1">
        <a:spcBef>
          <a:spcPct val="20000"/>
        </a:spcBef>
        <a:buFont typeface="Arial" pitchFamily="34" charset="0"/>
        <a:buNone/>
        <a:defRPr lang="ru-RU" sz="1900" kern="1200" dirty="0" smtClean="0">
          <a:solidFill>
            <a:srgbClr val="003366"/>
          </a:solidFill>
          <a:latin typeface="Arial Narrow" pitchFamily="34" charset="0"/>
          <a:ea typeface="+mn-ea"/>
          <a:cs typeface="+mn-cs"/>
        </a:defRPr>
      </a:lvl1pPr>
      <a:lvl2pPr marL="0" indent="-285750" algn="l" defTabSz="914400" rtl="0" eaLnBrk="1" latinLnBrk="0" hangingPunct="1">
        <a:spcBef>
          <a:spcPct val="20000"/>
        </a:spcBef>
        <a:buFont typeface="Arial" pitchFamily="34" charset="0"/>
        <a:buNone/>
        <a:defRPr lang="ru-RU" sz="2400" kern="1200" dirty="0" smtClean="0">
          <a:solidFill>
            <a:srgbClr val="003366"/>
          </a:solidFill>
          <a:latin typeface="Arial Narrow" pitchFamily="34" charset="0"/>
          <a:ea typeface="+mn-ea"/>
          <a:cs typeface="+mn-cs"/>
        </a:defRPr>
      </a:lvl2pPr>
      <a:lvl3pPr marL="0" indent="-228600" algn="l" defTabSz="914400" rtl="0" eaLnBrk="1" latinLnBrk="0" hangingPunct="1">
        <a:spcBef>
          <a:spcPct val="20000"/>
        </a:spcBef>
        <a:buFont typeface="Arial" pitchFamily="34" charset="0"/>
        <a:buNone/>
        <a:defRPr lang="ru-RU" sz="2400" kern="1200" dirty="0" smtClean="0">
          <a:solidFill>
            <a:srgbClr val="003366"/>
          </a:solidFill>
          <a:latin typeface="Arial Narrow" pitchFamily="34" charset="0"/>
          <a:ea typeface="+mn-ea"/>
          <a:cs typeface="+mn-cs"/>
        </a:defRPr>
      </a:lvl3pPr>
      <a:lvl4pPr marL="0" indent="-228600" algn="l" defTabSz="914400" rtl="0" eaLnBrk="1" latinLnBrk="0" hangingPunct="1">
        <a:spcBef>
          <a:spcPct val="20000"/>
        </a:spcBef>
        <a:buFont typeface="Arial" pitchFamily="34" charset="0"/>
        <a:buNone/>
        <a:defRPr lang="ru-RU" sz="2400" kern="1200" dirty="0" smtClean="0">
          <a:solidFill>
            <a:srgbClr val="003366"/>
          </a:solidFill>
          <a:latin typeface="Arial Narrow" pitchFamily="34" charset="0"/>
          <a:ea typeface="+mn-ea"/>
          <a:cs typeface="+mn-cs"/>
        </a:defRPr>
      </a:lvl4pPr>
      <a:lvl5pPr marL="0" indent="-228600" algn="l" defTabSz="914400" rtl="0" eaLnBrk="1" latinLnBrk="0" hangingPunct="1">
        <a:spcBef>
          <a:spcPct val="20000"/>
        </a:spcBef>
        <a:buFont typeface="Arial" pitchFamily="34" charset="0"/>
        <a:buNone/>
        <a:defRPr lang="ru-RU" sz="2400" kern="1200" dirty="0" smtClean="0">
          <a:solidFill>
            <a:srgbClr val="003366"/>
          </a:solidFill>
          <a:latin typeface="Arial Narrow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3" y="0"/>
            <a:ext cx="9143999" cy="6858000"/>
          </a:xfrm>
          <a:prstGeom prst="rect">
            <a:avLst/>
          </a:prstGeom>
          <a:solidFill>
            <a:srgbClr val="0079C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2"/>
            <a:ext cx="9144000" cy="1062567"/>
          </a:xfrm>
          <a:prstGeom prst="rect">
            <a:avLst/>
          </a:prstGeom>
          <a:solidFill>
            <a:srgbClr val="003366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2" y="3"/>
            <a:ext cx="1374774" cy="1062565"/>
          </a:xfrm>
          <a:prstGeom prst="rect">
            <a:avLst/>
          </a:prstGeom>
          <a:solidFill>
            <a:srgbClr val="0079C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-1" y="6378000"/>
            <a:ext cx="1428751" cy="480000"/>
          </a:xfrm>
          <a:prstGeom prst="rect">
            <a:avLst/>
          </a:prstGeom>
          <a:solidFill>
            <a:srgbClr val="003366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0" algn="l" defTabSz="914400" rtl="0" eaLnBrk="1" latinLnBrk="0" hangingPunct="1"/>
            <a:endParaRPr lang="ru-RU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0990" y="101601"/>
            <a:ext cx="7427913" cy="881385"/>
          </a:xfrm>
          <a:prstGeom prst="rect">
            <a:avLst/>
          </a:prstGeom>
        </p:spPr>
        <p:txBody>
          <a:bodyPr lIns="0" tIns="0" rIns="0" bIns="0" anchor="b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0816" y="1217085"/>
            <a:ext cx="8828087" cy="495088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>
            <a:off x="1371442" y="2"/>
            <a:ext cx="0" cy="1069975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50" name="Line 16"/>
          <p:cNvSpPr>
            <a:spLocks noChangeShapeType="1"/>
          </p:cNvSpPr>
          <p:nvPr/>
        </p:nvSpPr>
        <p:spPr bwMode="auto">
          <a:xfrm>
            <a:off x="0" y="6362127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51" name="Line 7"/>
          <p:cNvSpPr>
            <a:spLocks noChangeShapeType="1"/>
          </p:cNvSpPr>
          <p:nvPr/>
        </p:nvSpPr>
        <p:spPr bwMode="auto">
          <a:xfrm>
            <a:off x="1425732" y="6354235"/>
            <a:ext cx="0" cy="503767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14" name="Номер слайда 3"/>
          <p:cNvSpPr txBox="1"/>
          <p:nvPr/>
        </p:nvSpPr>
        <p:spPr>
          <a:xfrm>
            <a:off x="169866" y="6515580"/>
            <a:ext cx="956463" cy="21544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4274F02-7521-4F9B-A76E-13D583AC38B1}" type="slidenum">
              <a:rPr kumimoji="0" lang="ru-RU" sz="1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 Narrow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0" y="1068916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endParaRPr lang="ru-RU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2"/>
          <a:srcRect/>
          <a:stretch/>
        </p:blipFill>
        <p:spPr bwMode="auto">
          <a:xfrm>
            <a:off x="144000" y="144000"/>
            <a:ext cx="1058400" cy="760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</p:sldLayoutIdLst>
  <p:hf dt="0" ftr="0" hdr="0"/>
  <p:txStyles>
    <p:titleStyle>
      <a:lvl1pPr algn="ctr" defTabSz="914400" rtl="0" eaLnBrk="1" latinLnBrk="0" hangingPunct="1">
        <a:spcBef>
          <a:spcPct val="0"/>
        </a:spcBef>
        <a:buNone/>
        <a:defRPr kumimoji="0" lang="ru-RU" sz="1900" b="0" i="0" u="none" strike="noStrike" kern="1200" cap="none" spc="0" normalizeH="0" baseline="0" noProof="0" dirty="0" smtClean="0">
          <a:ln>
            <a:noFill/>
          </a:ln>
          <a:solidFill>
            <a:schemeClr val="bg1"/>
          </a:solidFill>
          <a:uFillTx/>
          <a:latin typeface="Arial Narrow" pitchFamily="34" charset="0"/>
          <a:ea typeface="+mj-ea"/>
          <a:cs typeface="+mj-cs"/>
        </a:defRPr>
      </a:lvl1pPr>
    </p:titleStyle>
    <p:bodyStyle>
      <a:lvl1pPr marL="0" indent="-342900" algn="l" defTabSz="914400" rtl="0" eaLnBrk="1" latinLnBrk="0" hangingPunct="1">
        <a:spcBef>
          <a:spcPct val="20000"/>
        </a:spcBef>
        <a:buFont typeface="Arial" pitchFamily="34" charset="0"/>
        <a:buNone/>
        <a:defRPr lang="ru-RU" sz="1900" kern="1200" dirty="0" smtClean="0">
          <a:solidFill>
            <a:schemeClr val="bg1"/>
          </a:solidFill>
          <a:latin typeface="Arial Narrow" pitchFamily="34" charset="0"/>
          <a:ea typeface="+mn-ea"/>
          <a:cs typeface="+mn-cs"/>
        </a:defRPr>
      </a:lvl1pPr>
      <a:lvl2pPr marL="0" indent="-285750" algn="l" defTabSz="914400" rtl="0" eaLnBrk="1" latinLnBrk="0" hangingPunct="1">
        <a:spcBef>
          <a:spcPct val="20000"/>
        </a:spcBef>
        <a:buFont typeface="Arial" pitchFamily="34" charset="0"/>
        <a:buNone/>
        <a:defRPr lang="ru-RU" sz="2400" kern="1200" dirty="0" smtClean="0">
          <a:solidFill>
            <a:srgbClr val="003366"/>
          </a:solidFill>
          <a:latin typeface="Arial Narrow" pitchFamily="34" charset="0"/>
          <a:ea typeface="+mn-ea"/>
          <a:cs typeface="+mn-cs"/>
        </a:defRPr>
      </a:lvl2pPr>
      <a:lvl3pPr marL="0" indent="-228600" algn="l" defTabSz="914400" rtl="0" eaLnBrk="1" latinLnBrk="0" hangingPunct="1">
        <a:spcBef>
          <a:spcPct val="20000"/>
        </a:spcBef>
        <a:buFont typeface="Arial" pitchFamily="34" charset="0"/>
        <a:buNone/>
        <a:defRPr lang="ru-RU" sz="2400" kern="1200" dirty="0" smtClean="0">
          <a:solidFill>
            <a:srgbClr val="003366"/>
          </a:solidFill>
          <a:latin typeface="Arial Narrow" pitchFamily="34" charset="0"/>
          <a:ea typeface="+mn-ea"/>
          <a:cs typeface="+mn-cs"/>
        </a:defRPr>
      </a:lvl3pPr>
      <a:lvl4pPr marL="0" indent="-228600" algn="l" defTabSz="914400" rtl="0" eaLnBrk="1" latinLnBrk="0" hangingPunct="1">
        <a:spcBef>
          <a:spcPct val="20000"/>
        </a:spcBef>
        <a:buFont typeface="Arial" pitchFamily="34" charset="0"/>
        <a:buNone/>
        <a:defRPr lang="ru-RU" sz="2400" kern="1200" dirty="0" smtClean="0">
          <a:solidFill>
            <a:srgbClr val="003366"/>
          </a:solidFill>
          <a:latin typeface="Arial Narrow" pitchFamily="34" charset="0"/>
          <a:ea typeface="+mn-ea"/>
          <a:cs typeface="+mn-cs"/>
        </a:defRPr>
      </a:lvl4pPr>
      <a:lvl5pPr marL="0" indent="-228600" algn="l" defTabSz="914400" rtl="0" eaLnBrk="1" latinLnBrk="0" hangingPunct="1">
        <a:spcBef>
          <a:spcPct val="20000"/>
        </a:spcBef>
        <a:buFont typeface="Arial" pitchFamily="34" charset="0"/>
        <a:buNone/>
        <a:defRPr lang="ru-RU" sz="2400" kern="1200" dirty="0" smtClean="0">
          <a:solidFill>
            <a:srgbClr val="003366"/>
          </a:solidFill>
          <a:latin typeface="Arial Narrow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5" y="0"/>
            <a:ext cx="9143999" cy="6858000"/>
          </a:xfrm>
          <a:prstGeom prst="rect">
            <a:avLst/>
          </a:prstGeom>
          <a:solidFill>
            <a:srgbClr val="0079C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3"/>
            <a:ext cx="9144000" cy="1062567"/>
          </a:xfrm>
          <a:prstGeom prst="rect">
            <a:avLst/>
          </a:prstGeom>
          <a:solidFill>
            <a:srgbClr val="003366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2" y="4"/>
            <a:ext cx="1374774" cy="1062565"/>
          </a:xfrm>
          <a:prstGeom prst="rect">
            <a:avLst/>
          </a:prstGeom>
          <a:solidFill>
            <a:srgbClr val="0079C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-1" y="6378000"/>
            <a:ext cx="9144001" cy="480000"/>
          </a:xfrm>
          <a:prstGeom prst="rect">
            <a:avLst/>
          </a:prstGeom>
          <a:solidFill>
            <a:srgbClr val="003366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0" algn="l" defTabSz="914400" rtl="0" eaLnBrk="1" latinLnBrk="0" hangingPunct="1"/>
            <a:endParaRPr lang="ru-RU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50988" y="1305988"/>
            <a:ext cx="7427912" cy="483023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lvl="0"/>
            <a:r>
              <a:rPr lang="ru-RU" dirty="0"/>
              <a:t>НАЗВАНИЕ ПРЕЗЕНТАЦИИ</a:t>
            </a:r>
          </a:p>
        </p:txBody>
      </p:sp>
      <p:sp>
        <p:nvSpPr>
          <p:cNvPr id="50" name="Line 16"/>
          <p:cNvSpPr>
            <a:spLocks noChangeShapeType="1"/>
          </p:cNvSpPr>
          <p:nvPr/>
        </p:nvSpPr>
        <p:spPr bwMode="auto">
          <a:xfrm>
            <a:off x="0" y="6362127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>
            <a:off x="0" y="1068916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>
            <a:off x="1371442" y="3"/>
            <a:ext cx="0" cy="1069975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endParaRPr lang="ru-RU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5"/>
          <a:srcRect/>
          <a:stretch/>
        </p:blipFill>
        <p:spPr bwMode="auto">
          <a:xfrm>
            <a:off x="144000" y="144000"/>
            <a:ext cx="1058400" cy="760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</p:sldLayoutIdLst>
  <p:hf dt="0" ftr="0" hdr="0"/>
  <p:txStyles>
    <p:titleStyle>
      <a:lvl1pPr algn="ctr" defTabSz="914400" rtl="0" eaLnBrk="1" latinLnBrk="0" hangingPunct="1">
        <a:spcBef>
          <a:spcPct val="0"/>
        </a:spcBef>
        <a:buNone/>
        <a:defRPr kumimoji="0" lang="ru-RU" sz="1900" b="0" i="0" u="none" strike="noStrike" kern="1200" cap="none" spc="0" normalizeH="0" baseline="0" noProof="0" dirty="0" smtClean="0">
          <a:ln>
            <a:noFill/>
          </a:ln>
          <a:solidFill>
            <a:schemeClr val="bg1"/>
          </a:solidFill>
          <a:uFillTx/>
          <a:latin typeface="Arial Narrow" pitchFamily="34" charset="0"/>
          <a:ea typeface="+mj-ea"/>
          <a:cs typeface="+mj-cs"/>
        </a:defRPr>
      </a:lvl1pPr>
    </p:titleStyle>
    <p:bodyStyle>
      <a:lvl1pPr marL="0" indent="-342900" algn="l" defTabSz="914400" rtl="0" eaLnBrk="1" latinLnBrk="0" hangingPunct="1">
        <a:spcBef>
          <a:spcPct val="20000"/>
        </a:spcBef>
        <a:buFont typeface="Arial" pitchFamily="34" charset="0"/>
        <a:buNone/>
        <a:defRPr lang="ru-RU" sz="1900" b="1" kern="1200" baseline="0" dirty="0" smtClean="0">
          <a:solidFill>
            <a:schemeClr val="bg1"/>
          </a:solidFill>
          <a:latin typeface="Arial Narrow" pitchFamily="34" charset="0"/>
          <a:ea typeface="+mn-ea"/>
          <a:cs typeface="+mn-cs"/>
        </a:defRPr>
      </a:lvl1pPr>
      <a:lvl2pPr marL="0" indent="-285750" algn="l" defTabSz="914400" rtl="0" eaLnBrk="1" latinLnBrk="0" hangingPunct="1">
        <a:spcBef>
          <a:spcPct val="20000"/>
        </a:spcBef>
        <a:buFont typeface="Arial" pitchFamily="34" charset="0"/>
        <a:buNone/>
        <a:defRPr lang="ru-RU" sz="2400" kern="1200" dirty="0" smtClean="0">
          <a:solidFill>
            <a:srgbClr val="003366"/>
          </a:solidFill>
          <a:latin typeface="Arial Narrow" pitchFamily="34" charset="0"/>
          <a:ea typeface="+mn-ea"/>
          <a:cs typeface="+mn-cs"/>
        </a:defRPr>
      </a:lvl2pPr>
      <a:lvl3pPr marL="0" indent="-228600" algn="l" defTabSz="914400" rtl="0" eaLnBrk="1" latinLnBrk="0" hangingPunct="1">
        <a:spcBef>
          <a:spcPct val="20000"/>
        </a:spcBef>
        <a:buFont typeface="Arial" pitchFamily="34" charset="0"/>
        <a:buNone/>
        <a:defRPr lang="ru-RU" sz="2400" kern="1200" dirty="0" smtClean="0">
          <a:solidFill>
            <a:srgbClr val="003366"/>
          </a:solidFill>
          <a:latin typeface="Arial Narrow" pitchFamily="34" charset="0"/>
          <a:ea typeface="+mn-ea"/>
          <a:cs typeface="+mn-cs"/>
        </a:defRPr>
      </a:lvl3pPr>
      <a:lvl4pPr marL="0" indent="-228600" algn="l" defTabSz="914400" rtl="0" eaLnBrk="1" latinLnBrk="0" hangingPunct="1">
        <a:spcBef>
          <a:spcPct val="20000"/>
        </a:spcBef>
        <a:buFont typeface="Arial" pitchFamily="34" charset="0"/>
        <a:buNone/>
        <a:defRPr lang="ru-RU" sz="2400" kern="1200" dirty="0" smtClean="0">
          <a:solidFill>
            <a:srgbClr val="003366"/>
          </a:solidFill>
          <a:latin typeface="Arial Narrow" pitchFamily="34" charset="0"/>
          <a:ea typeface="+mn-ea"/>
          <a:cs typeface="+mn-cs"/>
        </a:defRPr>
      </a:lvl4pPr>
      <a:lvl5pPr marL="0" indent="-228600" algn="l" defTabSz="914400" rtl="0" eaLnBrk="1" latinLnBrk="0" hangingPunct="1">
        <a:spcBef>
          <a:spcPct val="20000"/>
        </a:spcBef>
        <a:buFont typeface="Arial" pitchFamily="34" charset="0"/>
        <a:buNone/>
        <a:defRPr lang="ru-RU" sz="2400" kern="1200" dirty="0" smtClean="0">
          <a:solidFill>
            <a:srgbClr val="003366"/>
          </a:solidFill>
          <a:latin typeface="Arial Narrow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1.xml" 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2.xml" 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chart" Target="../charts/chart3.xml" 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рямоугольник 42"/>
          <p:cNvSpPr/>
          <p:nvPr/>
        </p:nvSpPr>
        <p:spPr>
          <a:xfrm>
            <a:off x="6883896" y="3167126"/>
            <a:ext cx="23596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393"/>
            <a:r>
              <a:rPr lang="ru-RU" sz="2200" spc="-100" dirty="0">
                <a:solidFill>
                  <a:srgbClr val="1A4071"/>
                </a:solidFill>
                <a:latin typeface="Arial Narrow" pitchFamily="34" charset="0" panose="020B0606020202030204"/>
                <a:cs typeface="Tahoma"/>
              </a:rPr>
              <a:t> </a:t>
            </a:r>
            <a:endParaRPr lang="ru-RU" sz="2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60631" y="6455211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 Narrow" pitchFamily="34" charset="0" panose="020B0606020202030204"/>
              </a:rPr>
              <a:t>июнь, 2026 ГОД</a:t>
            </a:r>
            <a:endParaRPr lang="ru-RU" b="1" dirty="0">
              <a:latin typeface="Arial Narrow" pitchFamily="34" charset="0" panose="020B060602020203020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4327" y="1484784"/>
            <a:ext cx="756084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00" b="1" dirty="0" smtClean="0">
                <a:latin typeface="Arial Narrow" pitchFamily="34" charset="0" panose="020B0606020202030204"/>
                <a:cs typeface="Times New Roman" pitchFamily="18" charset="0" panose="02020603050405020304"/>
              </a:rPr>
              <a:t>Об итогах </a:t>
            </a:r>
            <a:r>
              <a:rPr lang="ru-RU" sz="1900" b="1" dirty="0">
                <a:latin typeface="Arial Narrow" pitchFamily="34" charset="0" panose="020B0606020202030204"/>
                <a:cs typeface="Times New Roman" pitchFamily="18" charset="0" panose="02020603050405020304"/>
              </a:rPr>
              <a:t>исполнения Плана-графика синхронизации выполнения Программы развития газоснабжения и газификации </a:t>
            </a:r>
            <a:r>
              <a:rPr lang="ru-RU" sz="1900" b="1" dirty="0" smtClean="0">
                <a:latin typeface="Arial Narrow" pitchFamily="34" charset="0" panose="020B0606020202030204"/>
                <a:cs typeface="Times New Roman" pitchFamily="18" charset="0" panose="02020603050405020304"/>
              </a:rPr>
              <a:t>Тульской </a:t>
            </a:r>
            <a:r>
              <a:rPr lang="ru-RU" sz="1900" b="1" dirty="0">
                <a:latin typeface="Arial Narrow" pitchFamily="34" charset="0" panose="020B0606020202030204"/>
                <a:cs typeface="Times New Roman" pitchFamily="18" charset="0" panose="02020603050405020304"/>
              </a:rPr>
              <a:t>области </a:t>
            </a:r>
            <a:r>
              <a:rPr lang="ru-RU" sz="1900" b="1" dirty="0" smtClean="0">
                <a:latin typeface="Arial Narrow" pitchFamily="34" charset="0" panose="020B0606020202030204"/>
                <a:cs typeface="Times New Roman" pitchFamily="18" charset="0" panose="02020603050405020304"/>
              </a:rPr>
              <a:t/>
            </a:r>
            <a:br>
              <a:rPr lang="ru-RU" sz="1900" b="1" dirty="0" smtClean="0">
                <a:latin typeface="Arial Narrow" pitchFamily="34" charset="0" panose="020B0606020202030204"/>
                <a:cs typeface="Times New Roman" pitchFamily="18" charset="0" panose="02020603050405020304"/>
              </a:rPr>
            </a:br>
            <a:r>
              <a:rPr lang="ru-RU" sz="1900" b="1" dirty="0" smtClean="0">
                <a:latin typeface="Arial Narrow" pitchFamily="34" charset="0" panose="020B0606020202030204"/>
                <a:cs typeface="Times New Roman" pitchFamily="18" charset="0" panose="02020603050405020304"/>
              </a:rPr>
              <a:t>за 2025 год.</a:t>
            </a:r>
            <a:endParaRPr lang="ru-RU" sz="1900" b="1" dirty="0">
              <a:latin typeface="Arial Narrow" pitchFamily="34" charset="0" panose="020B0606020202030204"/>
              <a:cs typeface="Times New Roman" pitchFamily="18" charset="0" panose="02020603050405020304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24327" y="2924944"/>
            <a:ext cx="3217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Бусилков Алексей Васильевич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111576" y="3537882"/>
            <a:ext cx="72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Narrow" pitchFamily="34" charset="0" panose="020B0606020202030204"/>
                <a:cs typeface="Times New Roman" pitchFamily="18" charset="0" panose="02020603050405020304"/>
              </a:rPr>
              <a:t>Заместитель генерального </a:t>
            </a:r>
            <a:r>
              <a:rPr lang="ru-RU" dirty="0" smtClean="0">
                <a:latin typeface="Arial Narrow" pitchFamily="34" charset="0" panose="020B0606020202030204"/>
                <a:cs typeface="Times New Roman" pitchFamily="18" charset="0" panose="02020603050405020304"/>
              </a:rPr>
              <a:t>директора, главный инженер</a:t>
            </a:r>
            <a:br>
              <a:rPr lang="ru-RU" dirty="0" smtClean="0">
                <a:latin typeface="Arial Narrow" pitchFamily="34" charset="0" panose="020B0606020202030204"/>
                <a:cs typeface="Times New Roman" pitchFamily="18" charset="0" panose="02020603050405020304"/>
              </a:rPr>
            </a:br>
            <a:r>
              <a:rPr lang="ru-RU" dirty="0" smtClean="0">
                <a:latin typeface="Arial Narrow" pitchFamily="34" charset="0" panose="020B0606020202030204"/>
                <a:cs typeface="Times New Roman" pitchFamily="18" charset="0" panose="02020603050405020304"/>
              </a:rPr>
              <a:t> </a:t>
            </a:r>
            <a:r>
              <a:rPr lang="ru-RU" dirty="0">
                <a:latin typeface="Arial Narrow" pitchFamily="34" charset="0" panose="020B0606020202030204"/>
                <a:cs typeface="Times New Roman" pitchFamily="18" charset="0" panose="02020603050405020304"/>
              </a:rPr>
              <a:t>АО «Газпром газораспределение Тула», </a:t>
            </a:r>
            <a:endParaRPr lang="ru-RU" dirty="0" smtClean="0">
              <a:latin typeface="Arial Narrow" pitchFamily="34" charset="0" panose="020B0606020202030204"/>
              <a:cs typeface="Times New Roman" pitchFamily="18" charset="0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 xmlns:a="http://schemas.openxmlformats.org/drawingml/2006/main"/>
          </p:cNvGraphicFramePr>
          <p:nvPr/>
        </p:nvGraphicFramePr>
        <p:xfrm>
          <a:off x="1943708" y="1399504"/>
          <a:ext cx="4464496" cy="4919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6883896" y="3167126"/>
            <a:ext cx="23596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393"/>
            <a:r>
              <a:rPr lang="ru-RU" sz="2200" spc="-100" dirty="0">
                <a:solidFill>
                  <a:srgbClr val="1A4071"/>
                </a:solidFill>
                <a:latin typeface="Arial Narrow" pitchFamily="34" charset="0" panose="020B0606020202030204"/>
                <a:cs typeface="Tahoma"/>
              </a:rPr>
              <a:t> </a:t>
            </a:r>
            <a:endParaRPr lang="ru-RU" sz="2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1418884"/>
            <a:ext cx="7776865" cy="430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200" b="1" u="sng" dirty="0" smtClean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В рамках реализации </a:t>
            </a:r>
            <a:r>
              <a:rPr lang="ru-RU" sz="2200" b="1" u="sng" dirty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Программы на 2021-2025 г</a:t>
            </a:r>
            <a:r>
              <a:rPr lang="ru-RU" sz="2200" b="1" u="sng" dirty="0" smtClean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. выполнено: </a:t>
            </a:r>
            <a:endParaRPr lang="ru-RU" sz="2200" b="1" u="sng" dirty="0">
              <a:solidFill>
                <a:srgbClr val="002060"/>
              </a:solidFill>
              <a:latin typeface="Arial Narrow" pitchFamily="34" charset="0" panose="020B0606020202030204"/>
              <a:cs typeface="Times New Roman" pitchFamily="18" charset="0" panose="02020603050405020304"/>
            </a:endParaRPr>
          </a:p>
        </p:txBody>
      </p:sp>
      <p:graphicFrame>
        <p:nvGraphicFramePr>
          <p:cNvPr id="2" name="Таблица 1"/>
          <p:cNvGraphicFramePr>
            <a:graphicFrameLocks xmlns:a="http://schemas.openxmlformats.org/drawingml/2006/main" noGrp="1"/>
          </p:cNvGraphicFramePr>
          <p:nvPr/>
        </p:nvGraphicFramePr>
        <p:xfrm>
          <a:off x="6444208" y="3044610"/>
          <a:ext cx="2584520" cy="11068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84520"/>
              </a:tblGrid>
              <a:tr h="860336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800" b="1" u="none" strike="noStrike" dirty="0" smtClean="0">
                          <a:solidFill>
                            <a:srgbClr val="17375E"/>
                          </a:solidFill>
                          <a:latin typeface="Arial Narrow"/>
                          <a:ea typeface="Arial Narrow"/>
                          <a:cs typeface="Arial Narrow"/>
                        </a:rPr>
                        <a:t>114</a:t>
                      </a:r>
                      <a:r>
                        <a:rPr lang="ru-RU" sz="1800" b="0" u="none" strike="noStrike" dirty="0" smtClean="0">
                          <a:solidFill>
                            <a:srgbClr val="17375E"/>
                          </a:solidFill>
                          <a:latin typeface="Arial Narrow"/>
                          <a:ea typeface="Arial Narrow"/>
                          <a:cs typeface="Arial Narrow"/>
                        </a:rPr>
                        <a:t> межпоселковых </a:t>
                      </a:r>
                    </a:p>
                    <a:p>
                      <a:pPr algn="ctr">
                        <a:defRPr/>
                      </a:pPr>
                      <a:r>
                        <a:rPr lang="ru-RU" sz="1800" b="0" u="none" strike="noStrike" dirty="0" smtClean="0">
                          <a:solidFill>
                            <a:srgbClr val="17375E"/>
                          </a:solidFill>
                          <a:latin typeface="Arial Narrow"/>
                          <a:ea typeface="Arial Narrow"/>
                          <a:cs typeface="Arial Narrow"/>
                        </a:rPr>
                        <a:t>газопроводов протяженностью </a:t>
                      </a:r>
                      <a:endParaRPr lang="ru-RU" sz="1800" b="0" u="none" strike="noStrike" dirty="0" smtClean="0">
                        <a:solidFill>
                          <a:srgbClr val="17375E"/>
                        </a:solidFill>
                        <a:latin typeface="Arial Narrow"/>
                        <a:cs typeface="Arial Narrow"/>
                      </a:endParaRPr>
                    </a:p>
                    <a:p>
                      <a:pPr algn="ctr">
                        <a:defRPr/>
                      </a:pPr>
                      <a:r>
                        <a:rPr lang="ru-RU" sz="1800" b="1" u="none" strike="noStrike" dirty="0" smtClean="0">
                          <a:solidFill>
                            <a:srgbClr val="17375E"/>
                          </a:solidFill>
                          <a:latin typeface="Arial Narrow"/>
                          <a:ea typeface="Arial Narrow"/>
                          <a:cs typeface="Arial Narrow"/>
                        </a:rPr>
                        <a:t>477,1 км.</a:t>
                      </a:r>
                      <a:endParaRPr lang="ru-RU" sz="1800" b="1" i="0" u="none" strike="noStrike" dirty="0">
                        <a:solidFill>
                          <a:srgbClr val="17375E"/>
                        </a:solidFill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xmlns:a="http://schemas.openxmlformats.org/drawingml/2006/main" noGrp="1"/>
          </p:cNvGraphicFramePr>
          <p:nvPr/>
        </p:nvGraphicFramePr>
        <p:xfrm>
          <a:off x="467544" y="3011407"/>
          <a:ext cx="2331562" cy="11732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31562"/>
              </a:tblGrid>
              <a:tr h="1173211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800" b="1" dirty="0" smtClean="0">
                          <a:solidFill>
                            <a:srgbClr val="17375E"/>
                          </a:solidFill>
                          <a:latin typeface="Arial Narrow"/>
                          <a:ea typeface="Arial Narrow"/>
                          <a:cs typeface="Arial Narrow"/>
                        </a:rPr>
                        <a:t>198</a:t>
                      </a:r>
                      <a:r>
                        <a:rPr lang="ru-RU" sz="1800" dirty="0" smtClean="0">
                          <a:solidFill>
                            <a:srgbClr val="17375E"/>
                          </a:solidFill>
                          <a:latin typeface="Arial Narrow"/>
                          <a:ea typeface="Arial Narrow"/>
                          <a:cs typeface="Arial Narrow"/>
                        </a:rPr>
                        <a:t> внутрипоселковых распределительных сетей протяженностью </a:t>
                      </a:r>
                      <a:endParaRPr lang="ru-RU" sz="1800" dirty="0" smtClean="0">
                        <a:solidFill>
                          <a:srgbClr val="17375E"/>
                        </a:solidFill>
                        <a:latin typeface="Arial Narrow"/>
                        <a:cs typeface="Arial Narrow"/>
                      </a:endParaRPr>
                    </a:p>
                    <a:p>
                      <a:pPr algn="ctr">
                        <a:defRPr/>
                      </a:pPr>
                      <a:r>
                        <a:rPr lang="ru-RU" sz="1800" b="1" dirty="0" smtClean="0">
                          <a:solidFill>
                            <a:srgbClr val="17375E"/>
                          </a:solidFill>
                          <a:latin typeface="Arial Narrow"/>
                          <a:ea typeface="Arial Narrow"/>
                          <a:cs typeface="Arial Narrow"/>
                        </a:rPr>
                        <a:t>729,7 км.</a:t>
                      </a:r>
                      <a:endParaRPr lang="ru-RU" sz="1800" b="1" dirty="0">
                        <a:solidFill>
                          <a:srgbClr val="17375E"/>
                        </a:solidFill>
                        <a:latin typeface="Arial Narrow"/>
                        <a:cs typeface="Arial Narrow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876761" y="5675322"/>
            <a:ext cx="7894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Предусмотрена газификация </a:t>
            </a:r>
            <a:r>
              <a:rPr lang="ru-RU" b="1" dirty="0" smtClean="0">
                <a:solidFill>
                  <a:schemeClr val="bg1"/>
                </a:solidFill>
              </a:rPr>
              <a:t>362 </a:t>
            </a:r>
            <a:r>
              <a:rPr lang="ru-RU" dirty="0" smtClean="0">
                <a:solidFill>
                  <a:schemeClr val="bg1"/>
                </a:solidFill>
              </a:rPr>
              <a:t>населенных пунктов и </a:t>
            </a:r>
            <a:r>
              <a:rPr lang="ru-RU" b="1" dirty="0" smtClean="0">
                <a:solidFill>
                  <a:schemeClr val="bg1"/>
                </a:solidFill>
              </a:rPr>
              <a:t>14 758 </a:t>
            </a:r>
            <a:r>
              <a:rPr lang="ru-RU" dirty="0" smtClean="0">
                <a:solidFill>
                  <a:schemeClr val="bg1"/>
                </a:solidFill>
              </a:rPr>
              <a:t>домовладений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Полилиния 9"/>
          <p:cNvSpPr/>
          <p:nvPr/>
        </p:nvSpPr>
        <p:spPr>
          <a:xfrm flipH="1">
            <a:off x="6228184" y="4366804"/>
            <a:ext cx="2700808" cy="159687"/>
          </a:xfrm>
          <a:custGeom>
            <a:avLst/>
            <a:gdLst>
              <a:gd name="connsiteX0" fmla="*/ 0 w 7315200"/>
              <a:gd name="connsiteY0" fmla="*/ 0 h 630865"/>
              <a:gd name="connsiteX1" fmla="*/ 6967870 w 7315200"/>
              <a:gd name="connsiteY1" fmla="*/ 0 h 630865"/>
              <a:gd name="connsiteX2" fmla="*/ 7315200 w 7315200"/>
              <a:gd name="connsiteY2" fmla="*/ 630865 h 630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15200" h="630865">
                <a:moveTo>
                  <a:pt x="0" y="0"/>
                </a:moveTo>
                <a:lnTo>
                  <a:pt x="6967870" y="0"/>
                </a:lnTo>
                <a:lnTo>
                  <a:pt x="7315200" y="630865"/>
                </a:lnTo>
              </a:path>
            </a:pathLst>
          </a:custGeom>
          <a:noFill/>
          <a:ln w="127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 flipV="1">
            <a:off x="267960" y="4145320"/>
            <a:ext cx="2791872" cy="276436"/>
          </a:xfrm>
          <a:custGeom>
            <a:avLst/>
            <a:gdLst>
              <a:gd name="connsiteX0" fmla="*/ 0 w 7315200"/>
              <a:gd name="connsiteY0" fmla="*/ 0 h 630865"/>
              <a:gd name="connsiteX1" fmla="*/ 6967870 w 7315200"/>
              <a:gd name="connsiteY1" fmla="*/ 0 h 630865"/>
              <a:gd name="connsiteX2" fmla="*/ 7315200 w 7315200"/>
              <a:gd name="connsiteY2" fmla="*/ 630865 h 630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15200" h="630865">
                <a:moveTo>
                  <a:pt x="0" y="0"/>
                </a:moveTo>
                <a:lnTo>
                  <a:pt x="6967870" y="0"/>
                </a:lnTo>
                <a:lnTo>
                  <a:pt x="7315200" y="630865"/>
                </a:lnTo>
              </a:path>
            </a:pathLst>
          </a:cu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Текст 27"/>
          <p:cNvSpPr>
            <a:spLocks noGrp="1"/>
          </p:cNvSpPr>
          <p:nvPr>
            <p:ph type="body" sz="quarter" idx="11"/>
          </p:nvPr>
        </p:nvSpPr>
        <p:spPr>
          <a:xfrm>
            <a:off x="1547664" y="6398676"/>
            <a:ext cx="7427912" cy="430887"/>
          </a:xfrm>
        </p:spPr>
        <p:txBody>
          <a:bodyPr/>
          <a:lstStyle/>
          <a:p>
            <a:r>
              <a:rPr lang="ru-RU" b="1" dirty="0">
                <a:cs typeface="Times New Roman" pitchFamily="18" charset="0" panose="02020603050405020304"/>
              </a:rPr>
              <a:t>О ходе исполнения Плана-графика синхронизации выполнения Программы развития газоснабжения и газификации Тульской области в 2025 году.</a:t>
            </a:r>
          </a:p>
        </p:txBody>
      </p:sp>
      <p:sp>
        <p:nvSpPr>
          <p:cNvPr id="31" name="TextBox 30"/>
          <p:cNvSpPr txBox="1"/>
          <p:nvPr/>
        </p:nvSpPr>
        <p:spPr bwMode="auto">
          <a:xfrm>
            <a:off x="1029080" y="5721488"/>
            <a:ext cx="722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dirty="0" smtClean="0">
                <a:solidFill>
                  <a:srgbClr val="17375E"/>
                </a:solidFill>
                <a:latin typeface="Arial Narrow"/>
                <a:ea typeface="Arial Narrow"/>
                <a:cs typeface="Arial Narrow"/>
              </a:rPr>
              <a:t>Завершена </a:t>
            </a:r>
            <a:r>
              <a:rPr lang="ru-RU" dirty="0">
                <a:solidFill>
                  <a:srgbClr val="17375E"/>
                </a:solidFill>
                <a:latin typeface="Arial Narrow"/>
                <a:ea typeface="Arial Narrow"/>
                <a:cs typeface="Arial Narrow"/>
              </a:rPr>
              <a:t>газификация </a:t>
            </a:r>
            <a:r>
              <a:rPr lang="ru-RU" b="1" dirty="0" smtClean="0">
                <a:solidFill>
                  <a:srgbClr val="17375E"/>
                </a:solidFill>
                <a:latin typeface="Arial Narrow"/>
                <a:ea typeface="Arial Narrow"/>
                <a:cs typeface="Arial Narrow"/>
              </a:rPr>
              <a:t>202 </a:t>
            </a:r>
            <a:r>
              <a:rPr lang="ru-RU" dirty="0">
                <a:solidFill>
                  <a:srgbClr val="17375E"/>
                </a:solidFill>
                <a:latin typeface="Arial Narrow"/>
                <a:ea typeface="Arial Narrow"/>
                <a:cs typeface="Arial Narrow"/>
              </a:rPr>
              <a:t>населенных </a:t>
            </a:r>
            <a:r>
              <a:rPr lang="ru-RU" dirty="0" smtClean="0">
                <a:solidFill>
                  <a:srgbClr val="17375E"/>
                </a:solidFill>
                <a:latin typeface="Arial Narrow"/>
                <a:ea typeface="Arial Narrow"/>
                <a:cs typeface="Arial Narrow"/>
              </a:rPr>
              <a:t>пунктов, что позволило потенциально обеспечить газом </a:t>
            </a:r>
            <a:r>
              <a:rPr lang="ru-RU" b="1" dirty="0" smtClean="0">
                <a:solidFill>
                  <a:srgbClr val="17375E"/>
                </a:solidFill>
                <a:latin typeface="Arial Narrow"/>
                <a:ea typeface="Arial Narrow"/>
                <a:cs typeface="Arial Narrow"/>
              </a:rPr>
              <a:t>6849 </a:t>
            </a:r>
            <a:r>
              <a:rPr lang="ru-RU" dirty="0" smtClean="0">
                <a:solidFill>
                  <a:srgbClr val="17375E"/>
                </a:solidFill>
                <a:latin typeface="Arial Narrow"/>
                <a:ea typeface="Arial Narrow"/>
                <a:cs typeface="Arial Narrow"/>
              </a:rPr>
              <a:t>домовладений</a:t>
            </a:r>
            <a:endParaRPr dirty="0">
              <a:solidFill>
                <a:srgbClr val="17375E"/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0"/>
          <p:cNvSpPr>
            <a:spLocks noGrp="1"/>
          </p:cNvSpPr>
          <p:nvPr>
            <p:ph type="body" sz="quarter" idx="11"/>
          </p:nvPr>
        </p:nvSpPr>
        <p:spPr>
          <a:xfrm>
            <a:off x="1547664" y="6381328"/>
            <a:ext cx="7427912" cy="689420"/>
          </a:xfrm>
        </p:spPr>
        <p:txBody>
          <a:bodyPr/>
          <a:lstStyle/>
          <a:p>
            <a:r>
              <a:rPr lang="ru-RU" b="1" dirty="0">
                <a:cs typeface="Times New Roman" pitchFamily="18" charset="0" panose="02020603050405020304"/>
              </a:rPr>
              <a:t>О ходе исполнения Плана-графика синхронизации выполнения Программы развития газоснабжения и газификации Тульской области в 2025 году.</a:t>
            </a:r>
          </a:p>
          <a:p>
            <a:endParaRPr lang="ru-RU" dirty="0"/>
          </a:p>
        </p:txBody>
      </p:sp>
      <p:graphicFrame>
        <p:nvGraphicFramePr>
          <p:cNvPr id="23" name="Диаграмма 22"/>
          <p:cNvGraphicFramePr>
            <a:graphicFrameLocks xmlns:a="http://schemas.openxmlformats.org/drawingml/2006/main"/>
          </p:cNvGraphicFramePr>
          <p:nvPr/>
        </p:nvGraphicFramePr>
        <p:xfrm>
          <a:off x="251520" y="1189571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1398431" y="5285547"/>
            <a:ext cx="55446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Arial Narrow" pitchFamily="34" charset="0" panose="020B0606020202030204"/>
              </a:rPr>
              <a:t>В 2025 году пуск газа произведен в </a:t>
            </a:r>
            <a:r>
              <a:rPr lang="ru-RU" sz="1600" b="1" dirty="0" smtClean="0">
                <a:solidFill>
                  <a:srgbClr val="002060"/>
                </a:solidFill>
                <a:latin typeface="Arial Narrow" pitchFamily="34" charset="0" panose="020B0606020202030204"/>
              </a:rPr>
              <a:t>4</a:t>
            </a:r>
            <a:r>
              <a:rPr lang="en-US" sz="1600" b="1" dirty="0" smtClean="0">
                <a:solidFill>
                  <a:srgbClr val="002060"/>
                </a:solidFill>
                <a:latin typeface="Arial Narrow" pitchFamily="34" charset="0" panose="020B0606020202030204"/>
              </a:rPr>
              <a:t>9</a:t>
            </a:r>
            <a:r>
              <a:rPr lang="ru-RU" sz="1600" b="1" dirty="0" smtClean="0">
                <a:solidFill>
                  <a:srgbClr val="002060"/>
                </a:solidFill>
                <a:latin typeface="Arial Narrow" pitchFamily="34" charset="0" panose="020B0606020202030204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Arial Narrow" pitchFamily="34" charset="0" panose="020B0606020202030204"/>
              </a:rPr>
              <a:t>населенных пунктах и порядка </a:t>
            </a:r>
            <a:r>
              <a:rPr lang="ru-RU" sz="1600" dirty="0">
                <a:solidFill>
                  <a:srgbClr val="002060"/>
                </a:solidFill>
                <a:latin typeface="Arial Narrow" pitchFamily="34" charset="0" panose="020B0606020202030204"/>
              </a:rPr>
              <a:t>540 </a:t>
            </a:r>
            <a:r>
              <a:rPr lang="ru-RU" sz="1600" dirty="0" smtClean="0">
                <a:solidFill>
                  <a:srgbClr val="002060"/>
                </a:solidFill>
                <a:latin typeface="Arial Narrow" pitchFamily="34" charset="0" panose="020B0606020202030204"/>
              </a:rPr>
              <a:t>домовладений.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Arial Narrow" pitchFamily="34" charset="0" panose="020B0606020202030204"/>
              </a:rPr>
              <a:t>Всего в рамках программы 2021-2025 года был произведен пуск газа в </a:t>
            </a:r>
            <a:r>
              <a:rPr lang="ru-RU" sz="1600" b="1" dirty="0">
                <a:solidFill>
                  <a:srgbClr val="002060"/>
                </a:solidFill>
                <a:latin typeface="Arial Narrow" pitchFamily="34" charset="0" panose="020B0606020202030204"/>
              </a:rPr>
              <a:t>99</a:t>
            </a:r>
            <a:r>
              <a:rPr lang="ru-RU" sz="1600" dirty="0">
                <a:solidFill>
                  <a:srgbClr val="002060"/>
                </a:solidFill>
                <a:latin typeface="Arial Narrow" pitchFamily="34" charset="0" panose="020B0606020202030204"/>
              </a:rPr>
              <a:t> населенных пунктах, и порядка </a:t>
            </a:r>
            <a:r>
              <a:rPr lang="ru-RU" sz="1600" b="1" dirty="0">
                <a:solidFill>
                  <a:srgbClr val="002060"/>
                </a:solidFill>
                <a:latin typeface="Arial Narrow" pitchFamily="34" charset="0" panose="020B0606020202030204"/>
              </a:rPr>
              <a:t>1620</a:t>
            </a:r>
            <a:r>
              <a:rPr lang="ru-RU" sz="1600" dirty="0">
                <a:solidFill>
                  <a:srgbClr val="002060"/>
                </a:solidFill>
                <a:latin typeface="Arial Narrow" pitchFamily="34" charset="0" panose="020B0606020202030204"/>
              </a:rPr>
              <a:t> домовладений.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768244" y="2807629"/>
            <a:ext cx="360040" cy="18830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7236296" y="2747894"/>
            <a:ext cx="2232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Arial Narrow" pitchFamily="34" charset="0" panose="020B0606020202030204"/>
              </a:rPr>
              <a:t>пуск газа осуществлен</a:t>
            </a:r>
            <a:endParaRPr lang="ru-RU" sz="1400" dirty="0">
              <a:solidFill>
                <a:srgbClr val="002060"/>
              </a:solidFill>
              <a:latin typeface="Arial Narrow" pitchFamily="34" charset="0" panose="020B0606020202030204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763027" y="3501008"/>
            <a:ext cx="360040" cy="18830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7236296" y="3441273"/>
            <a:ext cx="2232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Arial Narrow" pitchFamily="34" charset="0" panose="020B0606020202030204"/>
              </a:rPr>
              <a:t>перенос на 2026 год</a:t>
            </a:r>
            <a:endParaRPr lang="ru-RU" sz="1400" dirty="0">
              <a:solidFill>
                <a:srgbClr val="002060"/>
              </a:solidFill>
              <a:latin typeface="Arial Narrow" pitchFamily="34" charset="0" panose="020B0606020202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/>
          <p:nvPr/>
        </p:nvSpPr>
        <p:spPr>
          <a:xfrm flipH="1" flipV="1">
            <a:off x="3419872" y="5206003"/>
            <a:ext cx="4657466" cy="157348"/>
          </a:xfrm>
          <a:custGeom>
            <a:avLst/>
            <a:gdLst>
              <a:gd name="connsiteX0" fmla="*/ 0 w 7315200"/>
              <a:gd name="connsiteY0" fmla="*/ 0 h 630865"/>
              <a:gd name="connsiteX1" fmla="*/ 6967870 w 7315200"/>
              <a:gd name="connsiteY1" fmla="*/ 0 h 630865"/>
              <a:gd name="connsiteX2" fmla="*/ 7315200 w 7315200"/>
              <a:gd name="connsiteY2" fmla="*/ 630865 h 630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15200" h="630865">
                <a:moveTo>
                  <a:pt x="0" y="0"/>
                </a:moveTo>
                <a:lnTo>
                  <a:pt x="6967870" y="0"/>
                </a:lnTo>
                <a:lnTo>
                  <a:pt x="7315200" y="630865"/>
                </a:lnTo>
              </a:path>
            </a:pathLst>
          </a:custGeom>
          <a:noFill/>
          <a:ln w="127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 flipH="1">
            <a:off x="3792423" y="4166909"/>
            <a:ext cx="4915300" cy="288032"/>
          </a:xfrm>
          <a:custGeom>
            <a:avLst/>
            <a:gdLst>
              <a:gd name="connsiteX0" fmla="*/ 0 w 7315200"/>
              <a:gd name="connsiteY0" fmla="*/ 0 h 630865"/>
              <a:gd name="connsiteX1" fmla="*/ 6967870 w 7315200"/>
              <a:gd name="connsiteY1" fmla="*/ 0 h 630865"/>
              <a:gd name="connsiteX2" fmla="*/ 7315200 w 7315200"/>
              <a:gd name="connsiteY2" fmla="*/ 630865 h 630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15200" h="630865">
                <a:moveTo>
                  <a:pt x="0" y="0"/>
                </a:moveTo>
                <a:lnTo>
                  <a:pt x="6967870" y="0"/>
                </a:lnTo>
                <a:lnTo>
                  <a:pt x="7315200" y="630865"/>
                </a:lnTo>
              </a:path>
            </a:pathLst>
          </a:custGeom>
          <a:noFill/>
          <a:ln w="127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 flipH="1">
            <a:off x="2987823" y="2265311"/>
            <a:ext cx="5536163" cy="628439"/>
          </a:xfrm>
          <a:custGeom>
            <a:avLst/>
            <a:gdLst>
              <a:gd name="connsiteX0" fmla="*/ 0 w 7315200"/>
              <a:gd name="connsiteY0" fmla="*/ 0 h 630865"/>
              <a:gd name="connsiteX1" fmla="*/ 6967870 w 7315200"/>
              <a:gd name="connsiteY1" fmla="*/ 0 h 630865"/>
              <a:gd name="connsiteX2" fmla="*/ 7315200 w 7315200"/>
              <a:gd name="connsiteY2" fmla="*/ 630865 h 630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15200" h="630865">
                <a:moveTo>
                  <a:pt x="0" y="0"/>
                </a:moveTo>
                <a:lnTo>
                  <a:pt x="6967870" y="0"/>
                </a:lnTo>
                <a:lnTo>
                  <a:pt x="7315200" y="630865"/>
                </a:lnTo>
              </a:path>
            </a:pathLst>
          </a:cu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Диаграмма 3"/>
          <p:cNvGraphicFramePr>
            <a:graphicFrameLocks xmlns:a="http://schemas.openxmlformats.org/drawingml/2006/main"/>
          </p:cNvGraphicFramePr>
          <p:nvPr/>
        </p:nvGraphicFramePr>
        <p:xfrm>
          <a:off x="-1692696" y="1732603"/>
          <a:ext cx="7934978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666635" y="2276766"/>
            <a:ext cx="49247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dirty="0" smtClean="0">
                <a:solidFill>
                  <a:srgbClr val="002060"/>
                </a:solidFill>
                <a:latin typeface="Arial Narrow" pitchFamily="34" charset="0" panose="020B0606020202030204"/>
              </a:rPr>
              <a:t>Построенные газопроводы</a:t>
            </a:r>
            <a:r>
              <a:rPr lang="ru-RU" sz="1600" dirty="0">
                <a:solidFill>
                  <a:srgbClr val="002060"/>
                </a:solidFill>
                <a:latin typeface="Arial Narrow" pitchFamily="34" charset="0" panose="020B0606020202030204"/>
              </a:rPr>
              <a:t>, </a:t>
            </a:r>
            <a:r>
              <a:rPr lang="ru-RU" sz="1600" dirty="0" smtClean="0">
                <a:solidFill>
                  <a:srgbClr val="002060"/>
                </a:solidFill>
                <a:latin typeface="Arial Narrow" pitchFamily="34" charset="0" panose="020B0606020202030204"/>
              </a:rPr>
              <a:t>входят в обязательства региона</a:t>
            </a:r>
            <a:endParaRPr lang="ru-RU" sz="1600" dirty="0">
              <a:solidFill>
                <a:srgbClr val="002060"/>
              </a:solidFill>
              <a:latin typeface="Arial Narrow" pitchFamily="34" charset="0" panose="020B060602020203020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47864" y="4139966"/>
            <a:ext cx="4541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srgbClr val="002060"/>
                </a:solidFill>
                <a:latin typeface="Arial Narrow" pitchFamily="34" charset="0" panose="020B0606020202030204"/>
              </a:rPr>
              <a:t>Газопроводы </a:t>
            </a:r>
            <a:r>
              <a:rPr lang="ru-RU" sz="1600" dirty="0" smtClean="0">
                <a:solidFill>
                  <a:srgbClr val="002060"/>
                </a:solidFill>
                <a:latin typeface="Arial Narrow" pitchFamily="34" charset="0" panose="020B0606020202030204"/>
              </a:rPr>
              <a:t>построены </a:t>
            </a:r>
            <a:r>
              <a:rPr lang="ru-RU" sz="1600" dirty="0">
                <a:solidFill>
                  <a:srgbClr val="002060"/>
                </a:solidFill>
                <a:latin typeface="Arial Narrow" pitchFamily="34" charset="0" panose="020B0606020202030204"/>
              </a:rPr>
              <a:t>за </a:t>
            </a:r>
            <a:r>
              <a:rPr lang="ru-RU" sz="1600" dirty="0" smtClean="0">
                <a:solidFill>
                  <a:srgbClr val="002060"/>
                </a:solidFill>
                <a:latin typeface="Arial Narrow" pitchFamily="34" charset="0" panose="020B0606020202030204"/>
              </a:rPr>
              <a:t>счет </a:t>
            </a:r>
            <a:r>
              <a:rPr lang="ru-RU" sz="1600" dirty="0" err="1">
                <a:solidFill>
                  <a:srgbClr val="002060"/>
                </a:solidFill>
                <a:latin typeface="Arial Narrow" pitchFamily="34" charset="0" panose="020B0606020202030204"/>
              </a:rPr>
              <a:t>спецнадбавки</a:t>
            </a:r>
            <a:endParaRPr lang="ru-RU" sz="1600" dirty="0">
              <a:solidFill>
                <a:srgbClr val="002060"/>
              </a:solidFill>
              <a:latin typeface="Arial Narrow" pitchFamily="34" charset="0" panose="020B060602020203020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66635" y="5363351"/>
            <a:ext cx="47738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Arial Narrow" pitchFamily="34" charset="0" panose="020B0606020202030204"/>
              </a:rPr>
              <a:t>Построенные газопроводы обязательства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Arial Narrow" pitchFamily="34" charset="0" panose="020B0606020202030204"/>
              </a:rPr>
              <a:t> единого оператора </a:t>
            </a:r>
            <a:r>
              <a:rPr lang="ru-RU" sz="1600" dirty="0">
                <a:solidFill>
                  <a:srgbClr val="002060"/>
                </a:solidFill>
                <a:latin typeface="Arial Narrow" pitchFamily="34" charset="0" panose="020B0606020202030204"/>
              </a:rPr>
              <a:t>газификации </a:t>
            </a:r>
            <a:endParaRPr lang="ru-RU" sz="1600" dirty="0" smtClean="0">
              <a:solidFill>
                <a:srgbClr val="002060"/>
              </a:solidFill>
              <a:latin typeface="Arial Narrow" pitchFamily="34" charset="0" panose="020B0606020202030204"/>
            </a:endParaRPr>
          </a:p>
          <a:p>
            <a:r>
              <a:rPr lang="ru-RU" sz="1600" dirty="0" smtClean="0">
                <a:solidFill>
                  <a:srgbClr val="002060"/>
                </a:solidFill>
                <a:latin typeface="Arial Narrow" pitchFamily="34" charset="0" panose="020B0606020202030204"/>
              </a:rPr>
              <a:t>ООО </a:t>
            </a:r>
            <a:r>
              <a:rPr lang="ru-RU" sz="1600" dirty="0">
                <a:solidFill>
                  <a:srgbClr val="002060"/>
                </a:solidFill>
                <a:latin typeface="Arial Narrow" pitchFamily="34" charset="0" panose="020B0606020202030204"/>
              </a:rPr>
              <a:t>"Газпром газификация"</a:t>
            </a:r>
          </a:p>
        </p:txBody>
      </p:sp>
      <p:sp>
        <p:nvSpPr>
          <p:cNvPr id="27" name="Текст 26"/>
          <p:cNvSpPr>
            <a:spLocks noGrp="1"/>
          </p:cNvSpPr>
          <p:nvPr>
            <p:ph type="body" sz="quarter" idx="11"/>
          </p:nvPr>
        </p:nvSpPr>
        <p:spPr>
          <a:xfrm>
            <a:off x="1623031" y="6381328"/>
            <a:ext cx="7427912" cy="689420"/>
          </a:xfrm>
        </p:spPr>
        <p:txBody>
          <a:bodyPr/>
          <a:lstStyle/>
          <a:p>
            <a:r>
              <a:rPr lang="ru-RU" b="1" dirty="0">
                <a:cs typeface="Times New Roman" pitchFamily="18" charset="0" panose="02020603050405020304"/>
              </a:rPr>
              <a:t>О ходе исполнения Плана-графика синхронизации выполнения Программы развития газоснабжения и газификации Тульской области в 2025 году.</a:t>
            </a:r>
          </a:p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 bwMode="auto">
          <a:xfrm>
            <a:off x="323528" y="1089961"/>
            <a:ext cx="8616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2150" b="1" i="0" u="none" strike="noStrike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ru-RU" sz="2000" b="1" u="sng" dirty="0">
                <a:solidFill>
                  <a:srgbClr val="17375E"/>
                </a:solidFill>
                <a:latin typeface="Arial Narrow"/>
                <a:ea typeface="Arial Narrow"/>
                <a:cs typeface="Arial Narrow"/>
              </a:rPr>
              <a:t>Программой 2021-2025 </a:t>
            </a:r>
            <a:r>
              <a:rPr lang="ru-RU" sz="2000" b="1" u="sng" dirty="0" smtClean="0">
                <a:solidFill>
                  <a:srgbClr val="17375E"/>
                </a:solidFill>
                <a:latin typeface="Arial Narrow"/>
                <a:ea typeface="Arial Narrow"/>
                <a:cs typeface="Arial Narrow"/>
              </a:rPr>
              <a:t>завершена </a:t>
            </a:r>
            <a:r>
              <a:rPr lang="ru-RU" sz="2000" b="1" u="sng" dirty="0">
                <a:solidFill>
                  <a:srgbClr val="17375E"/>
                </a:solidFill>
                <a:latin typeface="Arial Narrow"/>
                <a:ea typeface="Arial Narrow"/>
                <a:cs typeface="Arial Narrow"/>
              </a:rPr>
              <a:t>газификация </a:t>
            </a:r>
            <a:r>
              <a:rPr lang="ru-RU" sz="2000" b="1" u="sng" dirty="0" smtClean="0">
                <a:solidFill>
                  <a:srgbClr val="17375E"/>
                </a:solidFill>
                <a:latin typeface="Arial Narrow"/>
                <a:ea typeface="Arial Narrow"/>
                <a:cs typeface="Arial Narrow"/>
              </a:rPr>
              <a:t>198 объектов</a:t>
            </a:r>
            <a:endParaRPr sz="2000" b="1" u="sng" dirty="0">
              <a:solidFill>
                <a:srgbClr val="17375E"/>
              </a:solidFill>
              <a:latin typeface="Arial Narrow"/>
              <a:cs typeface="Arial Narrow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87903" y="3816769"/>
            <a:ext cx="12618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Arial Narrow" pitchFamily="34" charset="0" panose="020B0606020202030204"/>
              </a:rPr>
              <a:t>9 </a:t>
            </a:r>
            <a:r>
              <a:rPr lang="ru-RU" sz="2000" dirty="0" smtClean="0">
                <a:solidFill>
                  <a:srgbClr val="002060"/>
                </a:solidFill>
                <a:latin typeface="Arial Narrow" pitchFamily="34" charset="0" panose="020B0606020202030204"/>
              </a:rPr>
              <a:t>объектов</a:t>
            </a:r>
            <a:endParaRPr lang="ru-RU" sz="2000" dirty="0">
              <a:solidFill>
                <a:srgbClr val="002060"/>
              </a:solidFill>
              <a:latin typeface="Arial Narrow" pitchFamily="34" charset="0" panose="020B060602020203020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674749" y="4979199"/>
            <a:ext cx="1495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Arial Narrow" pitchFamily="34" charset="0" panose="020B0606020202030204"/>
              </a:rPr>
              <a:t>143 </a:t>
            </a:r>
            <a:r>
              <a:rPr lang="ru-RU" sz="2000" dirty="0" smtClean="0">
                <a:solidFill>
                  <a:srgbClr val="002060"/>
                </a:solidFill>
                <a:latin typeface="Arial Narrow" pitchFamily="34" charset="0" panose="020B0606020202030204"/>
              </a:rPr>
              <a:t>объектов</a:t>
            </a:r>
            <a:endParaRPr lang="ru-RU" sz="2000" dirty="0">
              <a:solidFill>
                <a:srgbClr val="002060"/>
              </a:solidFill>
              <a:latin typeface="Arial Narrow" pitchFamily="34" charset="0" panose="020B060602020203020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66635" y="1897909"/>
            <a:ext cx="1378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Arial Narrow" pitchFamily="34" charset="0" panose="020B0606020202030204"/>
              </a:rPr>
              <a:t>46 </a:t>
            </a:r>
            <a:r>
              <a:rPr lang="ru-RU" sz="2000" dirty="0" smtClean="0">
                <a:solidFill>
                  <a:srgbClr val="002060"/>
                </a:solidFill>
                <a:latin typeface="Arial Narrow" pitchFamily="34" charset="0" panose="020B0606020202030204"/>
              </a:rPr>
              <a:t>объектов</a:t>
            </a:r>
            <a:endParaRPr lang="ru-RU" sz="2000" dirty="0">
              <a:solidFill>
                <a:srgbClr val="002060"/>
              </a:solidFill>
              <a:latin typeface="Arial Narrow" pitchFamily="34" charset="0" panose="020B0606020202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683568" y="1556792"/>
            <a:ext cx="7848872" cy="4518711"/>
          </a:xfrm>
        </p:spPr>
        <p:txBody>
          <a:bodyPr/>
          <a:lstStyle/>
          <a:p>
            <a:pPr indent="0" algn="ctr">
              <a:lnSpc>
                <a:spcPct val="150000"/>
              </a:lnSpc>
            </a:pPr>
            <a:r>
              <a:rPr lang="ru-RU" sz="2200" b="1" u="sng" dirty="0" smtClean="0"/>
              <a:t>В соответствии с ПГС 2025 года в части строительства межпоселковых газопроводов</a:t>
            </a:r>
          </a:p>
          <a:p>
            <a:pPr marL="355600" indent="-355600">
              <a:lnSpc>
                <a:spcPct val="150000"/>
              </a:lnSpc>
              <a:buFont typeface="Wingdings" pitchFamily="2" charset="2" panose="05000000000000000000"/>
              <a:buChar char="Ø"/>
            </a:pPr>
            <a:r>
              <a:rPr lang="ru-RU" dirty="0" smtClean="0"/>
              <a:t>Завершено </a:t>
            </a:r>
            <a:r>
              <a:rPr lang="ru-RU" dirty="0"/>
              <a:t>проектирование </a:t>
            </a:r>
            <a:r>
              <a:rPr lang="ru-RU" b="1" dirty="0"/>
              <a:t>34</a:t>
            </a:r>
            <a:r>
              <a:rPr lang="ru-RU" dirty="0"/>
              <a:t> межпоселковых газопроводов, </a:t>
            </a:r>
            <a:r>
              <a:rPr lang="ru-RU"/>
              <a:t>протяженностью </a:t>
            </a:r>
            <a:r>
              <a:rPr lang="ru-RU" b="1" smtClean="0"/>
              <a:t>53,5</a:t>
            </a:r>
            <a:r>
              <a:rPr lang="ru-RU" smtClean="0"/>
              <a:t> </a:t>
            </a:r>
            <a:r>
              <a:rPr lang="ru-RU" dirty="0" smtClean="0"/>
              <a:t>км;</a:t>
            </a:r>
          </a:p>
          <a:p>
            <a:pPr marL="355600" indent="-355600">
              <a:lnSpc>
                <a:spcPct val="150000"/>
              </a:lnSpc>
              <a:buFont typeface="Wingdings" pitchFamily="2" charset="2" panose="05000000000000000000"/>
              <a:buChar char="Ø"/>
            </a:pPr>
            <a:r>
              <a:rPr lang="ru-RU" dirty="0" smtClean="0"/>
              <a:t>Построено </a:t>
            </a:r>
            <a:r>
              <a:rPr lang="ru-RU" b="1" dirty="0"/>
              <a:t>18</a:t>
            </a:r>
            <a:r>
              <a:rPr lang="ru-RU" dirty="0"/>
              <a:t> межпоселковых газопроводов общей протяженностью </a:t>
            </a:r>
            <a:r>
              <a:rPr lang="ru-RU" b="1" dirty="0"/>
              <a:t>87,8</a:t>
            </a:r>
            <a:r>
              <a:rPr lang="ru-RU" dirty="0"/>
              <a:t> км,    из них, с опережением сроков выполнено </a:t>
            </a:r>
            <a:r>
              <a:rPr lang="ru-RU" b="1" dirty="0"/>
              <a:t>4 </a:t>
            </a:r>
            <a:r>
              <a:rPr lang="ru-RU" dirty="0" smtClean="0"/>
              <a:t>объекта;</a:t>
            </a:r>
            <a:endParaRPr lang="ru-RU" dirty="0"/>
          </a:p>
          <a:p>
            <a:pPr marL="355600" indent="-355600">
              <a:lnSpc>
                <a:spcPct val="150000"/>
              </a:lnSpc>
              <a:buFont typeface="Wingdings" pitchFamily="2" charset="2" panose="05000000000000000000"/>
              <a:buChar char="Ø"/>
            </a:pPr>
            <a:r>
              <a:rPr lang="ru-RU" dirty="0" smtClean="0"/>
              <a:t>Поставлены </a:t>
            </a:r>
            <a:r>
              <a:rPr lang="ru-RU" dirty="0"/>
              <a:t>на баланс Заказчика </a:t>
            </a:r>
            <a:r>
              <a:rPr lang="ru-RU" b="1" dirty="0"/>
              <a:t>79 </a:t>
            </a:r>
            <a:r>
              <a:rPr lang="ru-RU" dirty="0"/>
              <a:t>объектов, из которых </a:t>
            </a:r>
            <a:r>
              <a:rPr lang="ru-RU" b="1" dirty="0"/>
              <a:t>2 </a:t>
            </a:r>
            <a:r>
              <a:rPr lang="ru-RU" dirty="0"/>
              <a:t>объекта выполнены с опережением сроков.</a:t>
            </a:r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1"/>
          </p:nvPr>
        </p:nvSpPr>
        <p:spPr>
          <a:xfrm>
            <a:off x="1547664" y="6381328"/>
            <a:ext cx="7427912" cy="689420"/>
          </a:xfrm>
        </p:spPr>
        <p:txBody>
          <a:bodyPr/>
          <a:lstStyle/>
          <a:p>
            <a:r>
              <a:rPr lang="ru-RU" b="1" dirty="0">
                <a:cs typeface="Times New Roman" pitchFamily="18" charset="0" panose="02020603050405020304"/>
              </a:rPr>
              <a:t>О ходе исполнения Плана-графика синхронизации выполнения Программы развития газоснабжения и газификации Тульской области в 2025 году.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539552" y="1556792"/>
            <a:ext cx="8280920" cy="4950883"/>
          </a:xfrm>
        </p:spPr>
        <p:txBody>
          <a:bodyPr/>
          <a:lstStyle/>
          <a:p>
            <a:pPr algn="ctr"/>
            <a:r>
              <a:rPr lang="ru-RU" sz="2200" b="1" u="sng" dirty="0"/>
              <a:t>В 2025 году в соответствии с ПГС 2025 </a:t>
            </a:r>
            <a:r>
              <a:rPr lang="ru-RU" sz="2200" b="1" u="sng" dirty="0" smtClean="0"/>
              <a:t>года в части </a:t>
            </a:r>
            <a:r>
              <a:rPr lang="ru-RU" sz="2200" b="1" u="sng" dirty="0"/>
              <a:t>строительства </a:t>
            </a:r>
            <a:r>
              <a:rPr lang="ru-RU" sz="2200" b="1" u="sng" dirty="0" err="1" smtClean="0"/>
              <a:t>внутрипоселковых</a:t>
            </a:r>
            <a:r>
              <a:rPr lang="ru-RU" sz="2200" b="1" u="sng" dirty="0" smtClean="0"/>
              <a:t> газопроводов:</a:t>
            </a:r>
          </a:p>
          <a:p>
            <a:endParaRPr lang="ru-RU" dirty="0"/>
          </a:p>
          <a:p>
            <a:pPr marL="355600" indent="-355600">
              <a:lnSpc>
                <a:spcPct val="150000"/>
              </a:lnSpc>
              <a:buFont typeface="Wingdings" pitchFamily="2" charset="2" panose="05000000000000000000"/>
              <a:buChar char="Ø"/>
            </a:pPr>
            <a:r>
              <a:rPr lang="ru-RU" dirty="0"/>
              <a:t>завершены проектные работы в полном объеме по</a:t>
            </a:r>
            <a:r>
              <a:rPr lang="ru-RU" b="1" dirty="0"/>
              <a:t> 61 </a:t>
            </a:r>
            <a:r>
              <a:rPr lang="ru-RU" dirty="0"/>
              <a:t>объекту</a:t>
            </a:r>
          </a:p>
          <a:p>
            <a:pPr marL="355600" indent="-355600">
              <a:lnSpc>
                <a:spcPct val="150000"/>
              </a:lnSpc>
              <a:buFont typeface="Wingdings" pitchFamily="2" charset="2" panose="05000000000000000000"/>
              <a:buChar char="Ø"/>
            </a:pPr>
            <a:r>
              <a:rPr lang="ru-RU" dirty="0" smtClean="0"/>
              <a:t>построено </a:t>
            </a:r>
            <a:r>
              <a:rPr lang="ru-RU" b="1" dirty="0"/>
              <a:t>10</a:t>
            </a:r>
            <a:r>
              <a:rPr lang="ru-RU" dirty="0"/>
              <a:t> внутрипоселковых газопроводов общей протяженностью </a:t>
            </a:r>
            <a:r>
              <a:rPr lang="ru-RU" b="1" dirty="0"/>
              <a:t>27,7 </a:t>
            </a:r>
            <a:r>
              <a:rPr lang="ru-RU" dirty="0"/>
              <a:t>км и дополнительно, с опережением </a:t>
            </a:r>
            <a:r>
              <a:rPr lang="ru-RU" dirty="0" smtClean="0"/>
              <a:t>сроков</a:t>
            </a:r>
            <a:r>
              <a:rPr lang="ru-RU" b="1" dirty="0" smtClean="0"/>
              <a:t> </a:t>
            </a:r>
            <a:r>
              <a:rPr lang="ru-RU" b="1" dirty="0"/>
              <a:t>7 </a:t>
            </a:r>
            <a:r>
              <a:rPr lang="ru-RU" dirty="0"/>
              <a:t>объектов общей протяженностью </a:t>
            </a:r>
            <a:r>
              <a:rPr lang="ru-RU" b="1" dirty="0" smtClean="0"/>
              <a:t>17,25 </a:t>
            </a:r>
            <a:r>
              <a:rPr lang="ru-RU" dirty="0"/>
              <a:t>км. </a:t>
            </a:r>
          </a:p>
          <a:p>
            <a:pPr algn="just"/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1"/>
          </p:nvPr>
        </p:nvSpPr>
        <p:spPr>
          <a:xfrm>
            <a:off x="1547664" y="6381328"/>
            <a:ext cx="7427912" cy="689420"/>
          </a:xfrm>
        </p:spPr>
        <p:txBody>
          <a:bodyPr/>
          <a:lstStyle/>
          <a:p>
            <a:r>
              <a:rPr lang="ru-RU" b="1" dirty="0">
                <a:cs typeface="Times New Roman" pitchFamily="18" charset="0" panose="02020603050405020304"/>
              </a:rPr>
              <a:t>О ходе исполнения Плана-графика синхронизации выполнения Программы развития газоснабжения и газификации Тульской области в 2025 году.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23528" y="1412776"/>
            <a:ext cx="8568952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Утверждена новая </a:t>
            </a:r>
          </a:p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Программа </a:t>
            </a:r>
            <a:r>
              <a:rPr lang="ru-RU" sz="2200" b="1" dirty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развития газоснабжения и </a:t>
            </a:r>
            <a:r>
              <a:rPr lang="ru-RU" sz="2200" b="1" dirty="0" smtClean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газификации </a:t>
            </a:r>
          </a:p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Тульской области на период 2026-2030</a:t>
            </a:r>
            <a:r>
              <a:rPr lang="ru-RU" sz="2200" dirty="0" smtClean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.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Планируется: </a:t>
            </a:r>
          </a:p>
          <a:p>
            <a:pPr algn="ctr"/>
            <a:endParaRPr lang="ru-RU" dirty="0" smtClean="0">
              <a:solidFill>
                <a:srgbClr val="002060"/>
              </a:solidFill>
              <a:latin typeface="Arial Narrow" pitchFamily="34" charset="0" panose="020B0606020202030204"/>
              <a:cs typeface="Times New Roman" pitchFamily="18" charset="0" panose="02020603050405020304"/>
            </a:endParaRPr>
          </a:p>
          <a:p>
            <a:pPr marL="285750" indent="-285750">
              <a:lnSpc>
                <a:spcPct val="200000"/>
              </a:lnSpc>
              <a:buFont typeface="Arial" pitchFamily="34" charset="0" panose="020B0604020202020204"/>
              <a:buChar char="•"/>
            </a:pPr>
            <a:r>
              <a:rPr lang="ru-RU" dirty="0" smtClean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газификация </a:t>
            </a:r>
            <a:r>
              <a:rPr lang="ru-RU" b="1" dirty="0" smtClean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16</a:t>
            </a:r>
            <a:r>
              <a:rPr lang="en-US" b="1" dirty="0" smtClean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8</a:t>
            </a:r>
            <a:r>
              <a:rPr lang="ru-RU" dirty="0" smtClean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 объектов;</a:t>
            </a:r>
          </a:p>
          <a:p>
            <a:pPr marL="285750" indent="-285750">
              <a:lnSpc>
                <a:spcPct val="200000"/>
              </a:lnSpc>
              <a:buFont typeface="Arial" pitchFamily="34" charset="0" panose="020B0604020202020204"/>
              <a:buChar char="•"/>
            </a:pPr>
            <a:r>
              <a:rPr lang="ru-RU" dirty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в </a:t>
            </a:r>
            <a:r>
              <a:rPr lang="ru-RU" b="1" dirty="0" smtClean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20</a:t>
            </a:r>
            <a:r>
              <a:rPr lang="ru-RU" dirty="0" smtClean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 муниципальных образованиях Тульской области</a:t>
            </a:r>
            <a:r>
              <a:rPr lang="ru-RU" dirty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;</a:t>
            </a:r>
            <a:endParaRPr lang="ru-RU" dirty="0" smtClean="0">
              <a:solidFill>
                <a:srgbClr val="002060"/>
              </a:solidFill>
              <a:latin typeface="Arial Narrow" pitchFamily="34" charset="0" panose="020B0606020202030204"/>
              <a:cs typeface="Times New Roman" pitchFamily="18" charset="0" panose="02020603050405020304"/>
            </a:endParaRPr>
          </a:p>
          <a:p>
            <a:pPr marL="285750" indent="-285750">
              <a:lnSpc>
                <a:spcPct val="200000"/>
              </a:lnSpc>
              <a:buFont typeface="Arial" pitchFamily="34" charset="0" panose="020B0604020202020204"/>
              <a:buChar char="•"/>
            </a:pPr>
            <a:r>
              <a:rPr lang="ru-RU" dirty="0" smtClean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построить </a:t>
            </a:r>
            <a:r>
              <a:rPr lang="ru-RU" b="1" dirty="0" smtClean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351,</a:t>
            </a:r>
            <a:r>
              <a:rPr lang="en-US" b="1" dirty="0" smtClean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2</a:t>
            </a:r>
            <a:r>
              <a:rPr lang="ru-RU" b="1" dirty="0" smtClean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км газопроводов;</a:t>
            </a:r>
          </a:p>
          <a:p>
            <a:pPr marL="285750" indent="-285750">
              <a:lnSpc>
                <a:spcPct val="200000"/>
              </a:lnSpc>
              <a:buFont typeface="Arial" pitchFamily="34" charset="0" panose="020B0604020202020204"/>
              <a:buChar char="•"/>
            </a:pPr>
            <a:r>
              <a:rPr lang="ru-RU" dirty="0" smtClean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обеспечить газом </a:t>
            </a:r>
            <a:r>
              <a:rPr lang="ru-RU" b="1" dirty="0" smtClean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3214</a:t>
            </a:r>
            <a:r>
              <a:rPr lang="ru-RU" dirty="0" smtClean="0">
                <a:solidFill>
                  <a:srgbClr val="002060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 домовладений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1"/>
          </p:nvPr>
        </p:nvSpPr>
        <p:spPr>
          <a:xfrm>
            <a:off x="1547664" y="6381328"/>
            <a:ext cx="7427912" cy="689420"/>
          </a:xfrm>
        </p:spPr>
        <p:txBody>
          <a:bodyPr/>
          <a:lstStyle/>
          <a:p>
            <a:r>
              <a:rPr lang="ru-RU" b="1" dirty="0">
                <a:cs typeface="Times New Roman" pitchFamily="18" charset="0" panose="02020603050405020304"/>
              </a:rPr>
              <a:t>О ходе исполнения Плана-графика синхронизации выполнения Программы развития газоснабжения и газификации Тульской области в 2025 году.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123728" y="3284984"/>
            <a:ext cx="45365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Arial Narrow" pitchFamily="34" charset="0" panose="020B0606020202030204"/>
                <a:cs typeface="Times New Roman" pitchFamily="18" charset="0" panose="02020603050405020304"/>
              </a:rPr>
              <a:t>БЛАГОДАРЮ ЗА ВНИМАНИЕ!</a:t>
            </a:r>
          </a:p>
          <a:p>
            <a:pPr algn="ctr"/>
            <a:endParaRPr lang="ru-RU" b="1" dirty="0">
              <a:solidFill>
                <a:srgbClr val="002060"/>
              </a:solidFill>
              <a:latin typeface="Times New Roman" pitchFamily="18" charset="0" panose="02020603050405020304"/>
              <a:cs typeface="Times New Roman" pitchFamily="18" charset="0" panose="02020603050405020304"/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Текст 8"/>
          <p:cNvSpPr txBox="1">
            <a:spLocks noGrp="1"/>
          </p:cNvSpPr>
          <p:nvPr>
            <p:ph type="body" sz="quarter" idx="11"/>
          </p:nvPr>
        </p:nvSpPr>
        <p:spPr>
          <a:xfrm>
            <a:off x="3635896" y="6453336"/>
            <a:ext cx="194089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dirty="0" smtClean="0">
                <a:latin typeface="Arial Narrow" pitchFamily="34" charset="0" panose="020B0606020202030204"/>
              </a:rPr>
              <a:t>ЯНВАРЬ, 2026 ГОД</a:t>
            </a:r>
            <a:endParaRPr lang="ru-RU" sz="1900" b="1" dirty="0">
              <a:latin typeface="Arial Narrow" pitchFamily="34" charset="0" panose="020B0606020202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_rels/theme3.xml.rels><?xml version="1.0" encoding="UTF-8" standalone="yes"?><Relationships xmlns="http://schemas.openxmlformats.org/package/2006/relationships"></Relationships>
</file>

<file path=ppt/theme/_rels/theme4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5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3.xml><?xml version="1.0" encoding="utf-8"?>
<a:theme xmlns:a="http://schemas.openxmlformats.org/drawingml/2006/main" xmlns:r="http://schemas.openxmlformats.org/officeDocument/2006/relationships" xmlns:p="http://schemas.openxmlformats.org/presentationml/2006/main" name="7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4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1348</TotalTime>
  <Pages>0</Pages>
  <Words>407</Words>
  <Characters>0</Characters>
  <CharactersWithSpaces>0</CharactersWithSpaces>
  <Application>Р7-Офис/7.3.0.0</Application>
  <DocSecurity>0</DocSecurity>
  <PresentationFormat>Экран (4:3)</PresentationFormat>
  <Lines>0</Lines>
  <Paragraphs>57</Paragraphs>
  <Slides>8</Slides>
  <Notes>3</Notes>
  <HiddenSlides>0</HiddenSlides>
  <MMClips>0</MMClips>
  <ScaleCrop>0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Theme 1</vt:lpstr>
      <vt:lpstr>Theme 2</vt:lpstr>
      <vt:lpstr>Theme 3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Внутрипоселковые газопроводы  согласно Плану-графику синхронизации выполнения Программы развития газоснабжения и газификации Тульской области на 2023 год</dc:title>
  <dc:subject/>
  <dc:creator>Никандрова Карина Олеговна</dc:creator>
  <cp:keywords/>
  <dc:description/>
  <dc:identifier/>
  <dc:language/>
  <cp:lastModifiedBy>Бусилков Алексей Васильевич</cp:lastModifiedBy>
  <cp:revision>105</cp:revision>
  <cp:lastPrinted>2026-06-16T15:06:41Z</cp:lastPrinted>
  <dcterms:created xsi:type="dcterms:W3CDTF">2025-08-04T12:16:43Z</dcterms:created>
  <dcterms:modified xsi:type="dcterms:W3CDTF">2026-06-16T15:09:36Z</dcterms:modified>
  <cp:category/>
  <cp:contentStatus/>
  <cp:version/>
</cp:coreProperties>
</file>