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56" r:id="rId2"/>
    <p:sldId id="306" r:id="rId3"/>
    <p:sldId id="324" r:id="rId4"/>
    <p:sldId id="325" r:id="rId5"/>
    <p:sldId id="307" r:id="rId6"/>
    <p:sldId id="319" r:id="rId7"/>
    <p:sldId id="326" r:id="rId8"/>
    <p:sldId id="327" r:id="rId9"/>
    <p:sldId id="329" r:id="rId10"/>
    <p:sldId id="330" r:id="rId11"/>
    <p:sldId id="310" r:id="rId12"/>
    <p:sldId id="295" r:id="rId13"/>
    <p:sldId id="331" r:id="rId14"/>
    <p:sldId id="308" r:id="rId15"/>
    <p:sldId id="334" r:id="rId16"/>
    <p:sldId id="332" r:id="rId17"/>
    <p:sldId id="335" r:id="rId18"/>
    <p:sldId id="333" r:id="rId19"/>
    <p:sldId id="323" r:id="rId20"/>
    <p:sldId id="278" r:id="rId21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90" autoAdjust="0"/>
    <p:restoredTop sz="94667" autoAdjust="0"/>
  </p:normalViewPr>
  <p:slideViewPr>
    <p:cSldViewPr>
      <p:cViewPr>
        <p:scale>
          <a:sx n="80" d="100"/>
          <a:sy n="80" d="100"/>
        </p:scale>
        <p:origin x="-2514" y="-8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1554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0AB77B7-B36A-458B-B5C9-BABA2BCC3386}" type="datetimeFigureOut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D9BD86B-5BC6-4511-B6CB-2FE25F976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7379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A940CA-9CC6-463A-9CC7-18CEDBDA9F53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62704-3B65-4D0A-8057-CC17AC55EC4C}" type="datetime1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FD944-6440-4870-AC03-FD177FDFBD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09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85386-17E6-4811-B3D8-80D16CD0E363}" type="datetime1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08731-5280-45E4-868B-857C4CA7B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702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BFB1-58A1-45A4-A811-564338AEC8BD}" type="datetime1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6A8F0-3772-40B2-8AE9-4A6ABCE0F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439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9F454-64A1-4EA8-8253-E90DCE3086F5}" type="datetime1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32129-4135-425E-AA39-F36C3F4C09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574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5F3C2-4816-4C13-8214-57059315E108}" type="datetime1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D23B4-E178-4717-B5BB-415D321C8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677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A72A4-E7DB-4016-A1B7-1BCD611B1481}" type="datetime1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68967-7E27-42A8-99D6-DD23FF36AB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868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9E6D6-CCB2-4E59-9EC6-D6E6D7E992B1}" type="datetime1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E1AB9-F508-4C0F-AABC-3ADE27E66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03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8FBAB-A414-4C09-8A3A-330047531AE7}" type="datetime1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1DF31-3AC3-497A-A752-C5976BE2C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465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1C727-0750-49E4-B3F6-BDD4160166A5}" type="datetime1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BC3D6-CD13-43C6-8F5E-E1FA08D97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692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ACCB3-AF12-4FEF-AF88-B472511D4AE6}" type="datetime1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9EBD-6DF2-4DF6-8C8E-20CAA4995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18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8CE5D-5A0D-4928-906B-8B83BEBC47C5}" type="datetime1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6387F-66B6-44A9-823F-D3814791B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22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5F95B70E-A9DC-4D6B-8EC9-11B96CA92CE9}" type="datetime1">
              <a:rPr lang="ru-RU"/>
              <a:pPr>
                <a:defRPr/>
              </a:pPr>
              <a:t>18/09/2025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A64C2C8D-F367-44C5-B9A8-36DC96367B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36"/>
          <p:cNvGrpSpPr>
            <a:grpSpLocks/>
          </p:cNvGrpSpPr>
          <p:nvPr/>
        </p:nvGrpSpPr>
        <p:grpSpPr bwMode="auto">
          <a:xfrm>
            <a:off x="88900" y="188913"/>
            <a:ext cx="9055100" cy="1966912"/>
            <a:chOff x="0" y="-371"/>
            <a:chExt cx="5760" cy="1239"/>
          </a:xfrm>
        </p:grpSpPr>
        <p:sp>
          <p:nvSpPr>
            <p:cNvPr id="2058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1" lang="ru-RU" altLang="ru-RU" sz="1400" b="1"/>
            </a:p>
          </p:txBody>
        </p:sp>
        <p:sp>
          <p:nvSpPr>
            <p:cNvPr id="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1400" b="1">
                <a:cs typeface="Calibri" pitchFamily="34" charset="0"/>
              </a:endParaRPr>
            </a:p>
          </p:txBody>
        </p:sp>
        <p:sp>
          <p:nvSpPr>
            <p:cNvPr id="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1400" b="1">
                <a:cs typeface="Calibri" pitchFamily="34" charset="0"/>
              </a:endParaRPr>
            </a:p>
          </p:txBody>
        </p:sp>
        <p:sp>
          <p:nvSpPr>
            <p:cNvPr id="8" name="Text Box 40"/>
            <p:cNvSpPr txBox="1">
              <a:spLocks noChangeArrowheads="1"/>
            </p:cNvSpPr>
            <p:nvPr/>
          </p:nvSpPr>
          <p:spPr bwMode="auto">
            <a:xfrm>
              <a:off x="270" y="-371"/>
              <a:ext cx="5241" cy="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ru-RU" b="1" dirty="0">
                  <a:ln w="1905"/>
                  <a:solidFill>
                    <a:schemeClr val="tx2">
                      <a:lumMod val="75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Calibri" pitchFamily="34" charset="0"/>
                </a:rPr>
                <a:t>Приокское управление Федеральной службы по экологическому, технологическому и атомному надзору</a:t>
              </a:r>
              <a:endParaRPr kumimoji="1" lang="en-US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Calibri" pitchFamily="34" charset="0"/>
              </a:endParaRPr>
            </a:p>
          </p:txBody>
        </p:sp>
        <p:pic>
          <p:nvPicPr>
            <p:cNvPr id="2066" name="Picture 41" descr="fsetan_emblema200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"/>
              <a:ext cx="666" cy="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428596" y="4167187"/>
            <a:ext cx="8462744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cs typeface="Calibri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95275" y="1916113"/>
            <a:ext cx="863441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>
              <a:defRPr/>
            </a:pPr>
            <a:r>
              <a:rPr lang="ru-RU" b="1" cap="all" dirty="0">
                <a:cs typeface="+mn-cs"/>
              </a:rPr>
              <a:t>ПУБЛИЧНЫЕ СЛУШАНИЯ  на тему:</a:t>
            </a:r>
          </a:p>
          <a:p>
            <a:pPr algn="ctr">
              <a:defRPr/>
            </a:pPr>
            <a:endParaRPr lang="ru-RU" sz="1600" b="1" cap="all" dirty="0">
              <a:cs typeface="+mn-cs"/>
            </a:endParaRPr>
          </a:p>
          <a:p>
            <a:pPr algn="ctr">
              <a:defRPr/>
            </a:pPr>
            <a:r>
              <a:rPr lang="ru-RU" sz="2400" b="1" cap="all" dirty="0">
                <a:cs typeface="+mn-cs"/>
              </a:rPr>
              <a:t>«</a:t>
            </a:r>
            <a:r>
              <a:rPr lang="ru-RU" sz="2400" b="1" dirty="0">
                <a:cs typeface="Arial" pitchFamily="34" charset="0"/>
              </a:rPr>
              <a:t>Правоприменительная практика контрольно-надзорной деятельности </a:t>
            </a:r>
            <a:r>
              <a:rPr lang="ru-RU" sz="2400" b="1" dirty="0" err="1">
                <a:cs typeface="Arial" pitchFamily="34" charset="0"/>
              </a:rPr>
              <a:t>Приокского</a:t>
            </a:r>
            <a:r>
              <a:rPr lang="ru-RU" sz="2400" b="1" dirty="0">
                <a:cs typeface="Arial" pitchFamily="34" charset="0"/>
              </a:rPr>
              <a:t> управления </a:t>
            </a:r>
            <a:r>
              <a:rPr lang="ru-RU" sz="2400" b="1" dirty="0" err="1">
                <a:cs typeface="Arial" pitchFamily="34" charset="0"/>
              </a:rPr>
              <a:t>Ростехнадзора</a:t>
            </a:r>
            <a:r>
              <a:rPr lang="ru-RU" sz="2400" b="1" dirty="0">
                <a:cs typeface="Arial" pitchFamily="34" charset="0"/>
              </a:rPr>
              <a:t> в 2024 году и первом полугодии 2025 года,  при осуществлении федерального государственного энергетического надзора</a:t>
            </a:r>
            <a:r>
              <a:rPr lang="ru-RU" sz="2400" b="1" cap="all" dirty="0">
                <a:cs typeface="+mn-cs"/>
              </a:rPr>
              <a:t>»</a:t>
            </a:r>
          </a:p>
          <a:p>
            <a:pPr algn="ctr">
              <a:defRPr/>
            </a:pPr>
            <a:endParaRPr lang="ru-RU" sz="1600" b="1" cap="all" dirty="0">
              <a:solidFill>
                <a:schemeClr val="accent1"/>
              </a:solidFill>
              <a:cs typeface="+mn-cs"/>
            </a:endParaRPr>
          </a:p>
          <a:p>
            <a:pPr algn="ctr">
              <a:defRPr/>
            </a:pPr>
            <a:endParaRPr lang="ru-RU" sz="1600" b="1" cap="all" dirty="0">
              <a:solidFill>
                <a:schemeClr val="accent1"/>
              </a:solidFill>
              <a:cs typeface="+mn-cs"/>
            </a:endParaRPr>
          </a:p>
          <a:p>
            <a:pPr algn="ctr">
              <a:defRPr/>
            </a:pPr>
            <a:endParaRPr lang="ru-RU" sz="1600" dirty="0">
              <a:solidFill>
                <a:schemeClr val="accent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 dirty="0">
              <a:solidFill>
                <a:schemeClr val="tx2">
                  <a:lumMod val="75000"/>
                </a:schemeClr>
              </a:solidFill>
              <a:cs typeface="+mn-cs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04800" y="5949280"/>
            <a:ext cx="8534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Calibri" pitchFamily="34" charset="0"/>
              </a:rPr>
              <a:t>г. Брянск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Calibri" pitchFamily="34" charset="0"/>
              </a:rPr>
              <a:t>24 сентября 2025 г.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34975" y="4868863"/>
            <a:ext cx="8640763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+mn-cs"/>
              </a:rPr>
              <a:t>Доклад Руководителя управления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+mn-cs"/>
              </a:rPr>
              <a:t>Челенко Василия Георгиевича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0B75BF-3ED7-4E43-A874-E0405ACEA220}" type="slidenum">
              <a:rPr lang="ru-RU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39750" y="6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1600" b="1" smtClean="0"/>
              <a:t>Типовые и массовые нарушения обязательных требований</a:t>
            </a:r>
            <a:br>
              <a:rPr lang="ru-RU" altLang="ru-RU" sz="1600" b="1" smtClean="0"/>
            </a:br>
            <a:r>
              <a:rPr lang="ru-RU" altLang="ru-RU" sz="1600" b="1" smtClean="0"/>
              <a:t>при эксплуатации энергоустановок с возможными мероприятиями по их устранению</a:t>
            </a:r>
            <a:r>
              <a:rPr lang="ru-RU" altLang="ru-RU" sz="2000" b="1" smtClean="0"/>
              <a:t/>
            </a:r>
            <a:br>
              <a:rPr lang="ru-RU" altLang="ru-RU" sz="2000" b="1" smtClean="0"/>
            </a:br>
            <a:endParaRPr lang="ru-RU" altLang="ru-RU" sz="2000" b="1" smtClean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79388" y="765175"/>
          <a:ext cx="8713787" cy="59946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102"/>
                <a:gridCol w="3456710"/>
                <a:gridCol w="4752975"/>
              </a:tblGrid>
              <a:tr h="5758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№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п/п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9" marR="685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i="0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Выявленные нарушения обязательных требований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9" marR="685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i="0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Возможные мероприятия по их устранению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9" marR="68589" marT="0" marB="0"/>
                </a:tc>
              </a:tr>
              <a:tr h="594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9" marR="6858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организована работа по техническому обслуживанию и ремонту зданий и сооружений электрических сетей.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" marR="6351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Обеспечить неукоснительное выполнение обязательных требований. Руководству осуществлять действенный контроль за организацией и проведением работ.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" marR="63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9" marR="6858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организована работа по техническому обслуживанию подстанций.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" marR="6351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Обеспечить неукоснительное выполнение обязательных требований. Руководству осуществлять действенный контроль за организацией и проведением работ.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" marR="63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9" marR="6858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организована работа по поддержанию маслонаполненного оборудования в работоспособном состоянии.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" marR="6351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Обеспечить неукоснительное выполнение обязательных требований. Руководству осуществлять действенный контроль за организацией и проведением работ.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" marR="63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00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9" marR="6858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организована прокладка и осуществление содержания просеки вдоль ВЛ, не осуществлена вырубка и опиловка деревьев и кустарников </a:t>
                      </a:r>
                      <a:b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для недопущения аварийных отключений ВЛ, не осуществляется вырубка </a:t>
                      </a:r>
                      <a:b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опиловка деревьев и кустарников в охранной зоне трансформаторных подстанций.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" marR="6351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Обеспечить неукоснительное выполнение обязательных требований. Руководству осуществлять действенный контроль за организацией и проведением работ.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1" marR="63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00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9" marR="6858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проведено техническое освидетельствование и комплексное обследование строительных конструкций основных производственных зданий</a:t>
                      </a:r>
                      <a:b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сооружений.</a:t>
                      </a:r>
                      <a:endParaRPr lang="ru-RU" sz="13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1" marR="6351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 Разработать и согласовать график проведения освидетельствований.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 Провести внеочередное техническое освидетельствование и комплексное обследование с составлением актов и технических отчетов.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 По результатам обследования разработать план мероприятий по устранению выявленных дефектов и усилению конструкций (при необходимости).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1" marR="63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54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9" marR="6858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проведены плановые ремонты оборудования в установленные техническими нормами сроки.</a:t>
                      </a:r>
                      <a:endParaRPr lang="ru-RU" sz="13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1" marR="6351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 Пересмотреть и актуализировать график планово-предупредительных ремонтов (ППР) на основе паспортных данных оборудования и рекомендаций заводов-изготовителей.</a:t>
                      </a:r>
                      <a:endParaRPr lang="ru-RU" sz="13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 Обеспечить выделение необходимого финансирования и материальных ресурсов для выполнения ремонтных работ</a:t>
                      </a:r>
                      <a:r>
                        <a:rPr lang="ru-RU" sz="13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  <a:endParaRPr lang="ru-RU" sz="13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351" marR="63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3BC74-C3A1-494E-A980-68D6119ABA87}" type="slidenum">
              <a:rPr lang="ru-RU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000" b="1" smtClean="0"/>
              <a:t>Итоги проверок муниципальных образований в 2024-2025 годах </a:t>
            </a:r>
            <a:br>
              <a:rPr lang="ru-RU" altLang="ru-RU" sz="2000" b="1" smtClean="0"/>
            </a:br>
            <a:r>
              <a:rPr lang="ru-RU" altLang="ru-RU" sz="2000" b="1" smtClean="0"/>
              <a:t>в сравнении с результатами проверки готовности в 2023-2024 годах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79388" y="1412875"/>
          <a:ext cx="8713786" cy="48704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340"/>
                <a:gridCol w="648133"/>
                <a:gridCol w="504103"/>
                <a:gridCol w="576118"/>
                <a:gridCol w="648133"/>
                <a:gridCol w="648133"/>
                <a:gridCol w="576118"/>
                <a:gridCol w="576118"/>
                <a:gridCol w="576118"/>
                <a:gridCol w="576118"/>
                <a:gridCol w="576118"/>
                <a:gridCol w="576118"/>
                <a:gridCol w="576118"/>
              </a:tblGrid>
              <a:tr h="57610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Тульская область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Брянская область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Орловская область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0" marR="6811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Калужская область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Рязанская область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04" marR="681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82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2023/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2024/2025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2023/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2025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2023/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2025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2023/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2025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2023/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2025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2023/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2025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361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МО, подлежащих проверке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183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181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361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Выдано</a:t>
                      </a:r>
                      <a:endParaRPr lang="ru-RU" sz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паспортов готовности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161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361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получивших паспорта готовности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815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Обратились за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получением акта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готовности после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</a:t>
                      </a: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361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Выдано актов </a:t>
                      </a:r>
                      <a:endParaRPr lang="ru-RU" sz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готовности после </a:t>
                      </a:r>
                      <a:endParaRPr lang="ru-RU" sz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110" marR="681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0" algn="l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1" marR="63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830E4-70B5-4F89-8382-C43607ABC279}" type="slidenum">
              <a:rPr lang="ru-RU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571500" y="214313"/>
            <a:ext cx="8229600" cy="10715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причины неполучения паспортов готовности к отопительному периоду муниципальными образованиями: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392113" y="1773238"/>
            <a:ext cx="8359775" cy="4376737"/>
          </a:xfrm>
          <a:ln>
            <a:solidFill>
              <a:srgbClr val="00B050"/>
            </a:solidFill>
          </a:ln>
        </p:spPr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900" b="1" i="1" dirty="0" smtClean="0">
                <a:solidFill>
                  <a:schemeClr val="accent1">
                    <a:lumMod val="75000"/>
                  </a:schemeClr>
                </a:solidFill>
              </a:rPr>
              <a:t>Не </a:t>
            </a:r>
            <a:r>
              <a:rPr lang="ru-RU" sz="1900" b="1" i="1" dirty="0">
                <a:solidFill>
                  <a:schemeClr val="accent1">
                    <a:lumMod val="75000"/>
                  </a:schemeClr>
                </a:solidFill>
              </a:rPr>
              <a:t>получение паспортов готовности к отопительному периоду теплоснабжающими и </a:t>
            </a:r>
            <a:r>
              <a:rPr lang="ru-RU" sz="1900" b="1" i="1" dirty="0" err="1">
                <a:solidFill>
                  <a:schemeClr val="accent1">
                    <a:lumMod val="75000"/>
                  </a:schemeClr>
                </a:solidFill>
              </a:rPr>
              <a:t>теплосетевыми</a:t>
            </a:r>
            <a:r>
              <a:rPr lang="ru-RU" sz="1900" b="1" i="1" dirty="0">
                <a:solidFill>
                  <a:schemeClr val="accent1">
                    <a:lumMod val="75000"/>
                  </a:schemeClr>
                </a:solidFill>
              </a:rPr>
              <a:t> организациями</a:t>
            </a:r>
            <a:r>
              <a:rPr lang="ru-RU" sz="1900" b="1" i="1" dirty="0" smtClean="0">
                <a:solidFill>
                  <a:schemeClr val="accent1">
                    <a:lumMod val="75000"/>
                  </a:schemeClr>
                </a:solidFill>
              </a:rPr>
              <a:t>;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900" b="1" i="1" dirty="0" smtClean="0">
                <a:solidFill>
                  <a:schemeClr val="accent1">
                    <a:lumMod val="75000"/>
                  </a:schemeClr>
                </a:solidFill>
              </a:rPr>
              <a:t>Не </a:t>
            </a:r>
            <a:r>
              <a:rPr lang="ru-RU" sz="1900" b="1" i="1" dirty="0">
                <a:solidFill>
                  <a:schemeClr val="accent1">
                    <a:lumMod val="75000"/>
                  </a:schemeClr>
                </a:solidFill>
              </a:rPr>
              <a:t>получение паспортов готовности к отопительному периоду потребителями тепловой энергии;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900" b="1" i="1" dirty="0" smtClean="0">
                <a:solidFill>
                  <a:schemeClr val="accent1">
                    <a:lumMod val="75000"/>
                  </a:schemeClr>
                </a:solidFill>
              </a:rPr>
              <a:t>Не обеспечение </a:t>
            </a:r>
            <a:r>
              <a:rPr lang="ru-RU" sz="1900" b="1" i="1" dirty="0">
                <a:solidFill>
                  <a:schemeClr val="accent1">
                    <a:lumMod val="75000"/>
                  </a:schemeClr>
                </a:solidFill>
              </a:rPr>
              <a:t>надежности теплоснабжения потребителей тепловой энергии по причине не </a:t>
            </a:r>
            <a:r>
              <a:rPr lang="ru-RU" sz="1900" b="1" i="1" dirty="0" smtClean="0">
                <a:solidFill>
                  <a:schemeClr val="accent1">
                    <a:lumMod val="75000"/>
                  </a:schemeClr>
                </a:solidFill>
              </a:rPr>
              <a:t>выполнения </a:t>
            </a:r>
            <a:r>
              <a:rPr lang="ru-RU" sz="1900" b="1" i="1" dirty="0">
                <a:solidFill>
                  <a:schemeClr val="accent1">
                    <a:lumMod val="75000"/>
                  </a:schemeClr>
                </a:solidFill>
              </a:rPr>
              <a:t>в полном объеме плана  замены тепловых сетей, отработавших нормативный срок службы;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900" b="1" i="1" dirty="0" smtClean="0">
                <a:solidFill>
                  <a:schemeClr val="accent1">
                    <a:lumMod val="75000"/>
                  </a:schemeClr>
                </a:solidFill>
              </a:rPr>
              <a:t>Не </a:t>
            </a:r>
            <a:r>
              <a:rPr lang="ru-RU" sz="1900" b="1" i="1" dirty="0">
                <a:solidFill>
                  <a:schemeClr val="accent1">
                    <a:lumMod val="75000"/>
                  </a:schemeClr>
                </a:solidFill>
              </a:rPr>
              <a:t>завершение в срок плановых ремонтов объектов теплоснабжения;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900" b="1" i="1" dirty="0">
                <a:solidFill>
                  <a:schemeClr val="accent1">
                    <a:lumMod val="75000"/>
                  </a:schemeClr>
                </a:solidFill>
              </a:rPr>
              <a:t>не завершаются в срок плановые ремонтные работы;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900" b="1" i="1" dirty="0" smtClean="0">
                <a:solidFill>
                  <a:schemeClr val="accent1">
                    <a:lumMod val="75000"/>
                  </a:schemeClr>
                </a:solidFill>
              </a:rPr>
              <a:t>Не </a:t>
            </a:r>
            <a:r>
              <a:rPr lang="ru-RU" sz="1900" b="1" i="1" dirty="0">
                <a:solidFill>
                  <a:schemeClr val="accent1">
                    <a:lumMod val="75000"/>
                  </a:schemeClr>
                </a:solidFill>
              </a:rPr>
              <a:t>проведение силами специализированной организации наладка тепловых сетей;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900" b="1" i="1" dirty="0" smtClean="0">
                <a:solidFill>
                  <a:schemeClr val="accent1">
                    <a:lumMod val="75000"/>
                  </a:schemeClr>
                </a:solidFill>
              </a:rPr>
              <a:t>Не </a:t>
            </a:r>
            <a:r>
              <a:rPr lang="ru-RU" sz="1900" b="1" i="1" dirty="0">
                <a:solidFill>
                  <a:schemeClr val="accent1">
                    <a:lumMod val="75000"/>
                  </a:schemeClr>
                </a:solidFill>
              </a:rPr>
              <a:t>укомплектованы эксплуатационные службы теплоснабжающих организаций подготовленным персоналом.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340C7B-6055-4486-8051-E2B666E25A6B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 flipV="1">
            <a:off x="0" y="1173162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8AC77A-126E-4456-AA1F-5749781F4EC7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730250" y="276225"/>
            <a:ext cx="808513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4508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>
                <a:solidFill>
                  <a:srgbClr val="376092"/>
                </a:solidFill>
                <a:latin typeface="Times New Roman" pitchFamily="18" charset="0"/>
                <a:cs typeface="Times New Roman" pitchFamily="18" charset="0"/>
              </a:rPr>
              <a:t>Информация о проведенных мероприятиях по оценке готовности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>
                <a:solidFill>
                  <a:srgbClr val="376092"/>
                </a:solidFill>
                <a:latin typeface="Times New Roman" pitchFamily="18" charset="0"/>
                <a:cs typeface="Times New Roman" pitchFamily="18" charset="0"/>
              </a:rPr>
              <a:t>теплоснабжающих и теплосетевых организаций к ОЗП 2024-2025 гг.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46881" y="1052738"/>
          <a:ext cx="8256835" cy="55179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7224"/>
                <a:gridCol w="661757"/>
                <a:gridCol w="661757"/>
                <a:gridCol w="660826"/>
                <a:gridCol w="661757"/>
                <a:gridCol w="661757"/>
                <a:gridCol w="661757"/>
              </a:tblGrid>
              <a:tr h="10081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                              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Всего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Тульская область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Брянская область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Калужская область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Орловская область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Рязанская область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9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Число подконтрольных организаций, в отношении которых проведена оценка готовности к ОЗП, </a:t>
                      </a:r>
                      <a:r>
                        <a:rPr lang="ru-RU" sz="1300" dirty="0">
                          <a:effectLst/>
                        </a:rPr>
                        <a:t>всего, </a:t>
                      </a:r>
                      <a:r>
                        <a:rPr lang="ru-RU" sz="1300" dirty="0" smtClean="0">
                          <a:effectLst/>
                        </a:rPr>
                        <a:t>из них: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338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95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101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40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52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субъектов электроэнергетики всего, из них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24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готовых к работе в ОЗП и получивших паспорта готовности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24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2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получивших паспорта готовности</a:t>
                      </a:r>
                      <a:endParaRPr lang="ru-RU" sz="15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715" marR="48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Теплоснабжающих и </a:t>
                      </a:r>
                      <a:r>
                        <a:rPr lang="ru-RU" sz="15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теплосетевых</a:t>
                      </a:r>
                      <a:r>
                        <a:rPr lang="ru-RU" sz="15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организаций всего, из них: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297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43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77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готовых к работе в ОЗП и получивших паспорта готовности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277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72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34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45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4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не готовых к работе в ОЗП и не получивших паспорта готовности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% получивших паспорта готовности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93,3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93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94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85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88,2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Число нарушений правил и норм безопасности, выявленных при проверке, всего, в том числе: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11114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1416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1819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5220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1586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1073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при проверке субъектов электроэнергетики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3057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3057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при проверке теплоснабжающих и </a:t>
                      </a:r>
                      <a:r>
                        <a:rPr lang="ru-RU" sz="15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теплосетевых</a:t>
                      </a:r>
                      <a:r>
                        <a:rPr lang="ru-RU" sz="15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организаций</a:t>
                      </a:r>
                      <a:endParaRPr lang="ru-RU" sz="1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15" marR="487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8057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1416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1819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2163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1586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1073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142875"/>
            <a:ext cx="8043862" cy="5492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решению </a:t>
            </a: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проблемы:</a:t>
            </a:r>
            <a:r>
              <a:rPr lang="ru-RU" sz="4900" dirty="0" smtClean="0"/>
              <a:t/>
            </a:r>
            <a:br>
              <a:rPr lang="ru-RU" sz="4900" dirty="0" smtClean="0"/>
            </a:br>
            <a:endParaRPr lang="ru-RU" dirty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14313" y="681038"/>
            <a:ext cx="8750300" cy="5843587"/>
          </a:xfrm>
        </p:spPr>
        <p:txBody>
          <a:bodyPr/>
          <a:lstStyle/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инженерная	диагностика	коррозионного	состояния трубопроводов тепловых сетей;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контроль за соблюдением потребителями заданных режимов теплопотребления;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проведение гидравлических	испытаний трубопроводов на прочность </a:t>
            </a:r>
            <a:b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и плотность;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поддерживание в исправном состоянии всего оборудования, строительных конструкций тепловых сетей;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контроль за работой компенсаторов, опор, арматуры, дренажей, воздушников, контрольно-измерительных приборов и других элементов оборудования,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своевременное	устранение выявленных дефектов;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своевременное	откачивание скапливающейся в каналах и камерах воды </a:t>
            </a:r>
            <a:b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и предотвращение попадания туда грунтовых и верховых вод;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регулярные обходы коммуникаций для контроля состояния оборудования тепловых сетей;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применение установок электрохимической защиты;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своевременное восстановление тепло- и гидроизоляции;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контроль качества сетевой воды;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установка допустимых значений расходов и давлений воды в трубопроводах, соответствующих нормальным гидравлическим режимам для каждой контрольной точки тепловой сети.</a:t>
            </a:r>
          </a:p>
          <a:p>
            <a:pPr marL="0" indent="0" algn="just" eaLnBrk="1" hangingPunct="1">
              <a:buFont typeface="Arial" pitchFamily="34" charset="0"/>
              <a:buNone/>
              <a:defRPr/>
            </a:pPr>
            <a:endParaRPr lang="ru-RU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924F03-72F5-4941-B567-FB4E0CD72EB4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539750" y="6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400" b="1" i="1" smtClean="0"/>
              <a:t>Количество аварийных ситуаций (инцидентов) </a:t>
            </a:r>
            <a:br>
              <a:rPr lang="ru-RU" altLang="ru-RU" sz="2400" b="1" i="1" smtClean="0"/>
            </a:br>
            <a:r>
              <a:rPr lang="ru-RU" altLang="ru-RU" sz="2400" b="1" i="1" smtClean="0"/>
              <a:t>при прохождении ОЗП 2024-2025 годов</a:t>
            </a:r>
            <a:endParaRPr lang="ru-RU" altLang="ru-RU" sz="3200" b="1" smtClean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250825" y="1268413"/>
          <a:ext cx="8713788" cy="5156201"/>
        </p:xfrm>
        <a:graphic>
          <a:graphicData uri="http://schemas.openxmlformats.org/drawingml/2006/table">
            <a:tbl>
              <a:tblPr/>
              <a:tblGrid>
                <a:gridCol w="2449513"/>
                <a:gridCol w="4608512"/>
                <a:gridCol w="1655763"/>
              </a:tblGrid>
              <a:tr h="6477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Субъект РФ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Причина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1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инцидента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1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инцидентов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9379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Рязанская область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50" marR="63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13"/>
                        </a:lnSpc>
                        <a:spcBef>
                          <a:spcPts val="3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коррозийный износ тепловой сети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350" marR="635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93798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3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Орловская область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715" marR="4871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ts val="3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коррозийный износ тепловой сети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2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ts val="3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неудовлетворительная работа управляющих организаций потребителей тепловой энергии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49318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3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Тульская область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715" marR="4871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ts val="3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коррозийный износ тепловой сети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192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ts val="3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возгорание блочно-модульной котельной по причине короткого замыкания в электропроводке 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4870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Калужская область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715" marR="4871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cs typeface="Arial" charset="0"/>
                        </a:rPr>
                        <a:t>-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763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Брянская область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715" marR="4871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cs typeface="Arial" charset="0"/>
                        </a:rPr>
                        <a:t>-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FCE7DD-9E5D-4EE9-AFF6-EB5637D857BE}" type="slidenum">
              <a:rPr lang="ru-RU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188913"/>
            <a:ext cx="8043863" cy="7921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 поднадзорных организаций:</a:t>
            </a:r>
            <a:r>
              <a:rPr lang="ru-RU" sz="4900" dirty="0" smtClean="0"/>
              <a:t/>
            </a:r>
            <a:br>
              <a:rPr lang="ru-RU" sz="4900" dirty="0" smtClean="0"/>
            </a:br>
            <a:endParaRPr lang="ru-RU" sz="4900" dirty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323850" y="836613"/>
            <a:ext cx="8569325" cy="5761037"/>
          </a:xfrm>
        </p:spPr>
        <p:txBody>
          <a:bodyPr/>
          <a:lstStyle/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endParaRPr lang="ru-RU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доводить до работников материалы анализов несчастных случаев </a:t>
            </a:r>
          </a:p>
          <a:p>
            <a:pPr marL="0" indent="0" algn="just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    на энергоустановках, подконтрольных органам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Ростехнадзора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    при проведении всех видов занятий и инструктажей по охране труда;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повысить уровень организации производства работ на электрических установках, исключить допуск персонала к работе без обязательной проверки выполнения организационных и технических мероприятий при подготовке рабочих мест;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обеспечивать проверку знаний персоналом нормативных правовых актов по охране труда при эксплуатации электроустановок;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персонал, не прошедший проверку знаний, к работам                                                 в электроустановках не допускать;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обеспечить установленный порядок содержания, применения                                и испытания средств защиты;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усилить контроль за выполнением мероприятий, обеспечивающих безопасность работ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8AE674-8734-461F-B07E-B17FA0044A9E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981075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115888"/>
            <a:ext cx="8043863" cy="5492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 поднадзорных организаций: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323850" y="1196975"/>
            <a:ext cx="8496300" cy="5400675"/>
          </a:xfrm>
        </p:spPr>
        <p:txBody>
          <a:bodyPr/>
          <a:lstStyle/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проводить разъяснительную работу с персоналом о недопустимости самовольных действий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повышать 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производственную дисциплину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особое внимание обратить на организацию производства работ 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начале рабочего дня и после перерыва на обед;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повысить уровень организации работ по монтажу, демонтажу, замене 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ремонту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энергооборудования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усилить контроль за соблюдением порядка включения и выключения </a:t>
            </a:r>
            <a:r>
              <a:rPr lang="ru-RU" altLang="ru-RU" sz="2000" b="1" i="1" dirty="0" err="1">
                <a:latin typeface="Times New Roman" pitchFamily="18" charset="0"/>
                <a:cs typeface="Times New Roman" pitchFamily="18" charset="0"/>
              </a:rPr>
              <a:t>энергооборудования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и его осмотров;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не допускать персонал к проведению работ в особо опасных помещениях и помещениях с повышенной опасностью 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электрозащитных 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средств;</a:t>
            </a:r>
            <a:endParaRPr lang="ru-RU" alt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не допускать проведение работ вне помещений при проведении технического обслуживания во время интенсивных осадков 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при плохой 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видимости.</a:t>
            </a: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endParaRPr lang="ru-RU" alt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spcBef>
                <a:spcPts val="0"/>
              </a:spcBef>
              <a:buFont typeface="Arial" charset="0"/>
              <a:buNone/>
              <a:defRPr/>
            </a:pPr>
            <a:endParaRPr lang="ru-RU" alt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ts val="0"/>
              </a:spcBef>
              <a:buFont typeface="Arial" pitchFamily="34" charset="0"/>
              <a:buChar char="•"/>
              <a:defRPr/>
            </a:pPr>
            <a:endParaRPr lang="ru-RU" altLang="ru-RU" sz="1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buFont typeface="Arial" pitchFamily="34" charset="0"/>
              <a:buNone/>
              <a:defRPr/>
            </a:pPr>
            <a:endParaRPr lang="ru-RU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E1AD9F-3E04-4C3C-AC72-E6C2734FE6FB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908050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142875"/>
            <a:ext cx="8043862" cy="5492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Графики профилактических мероприятий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323850" y="908050"/>
            <a:ext cx="8715375" cy="5761038"/>
          </a:xfrm>
        </p:spPr>
        <p:txBody>
          <a:bodyPr/>
          <a:lstStyle/>
          <a:p>
            <a:pPr algn="just" eaLnBrk="1" hangingPunct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информирование о деятельности Управления в части осуществления государственного надзора (контроля);</a:t>
            </a:r>
          </a:p>
          <a:p>
            <a:pPr algn="just" eaLnBrk="1" hangingPunct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размещение на официальном сайте Управления перечня нормативных правовых актов или их отдельных частей, содержащих обязательные требования, оценка соблюдения которых является предметом государственного надзора;</a:t>
            </a:r>
          </a:p>
          <a:p>
            <a:pPr algn="just" eaLnBrk="1" hangingPunct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информирование о содержании новых нормативных правовых актов, устанавливающих обязательные требования, внесенных изменениях в действующие акты, сроках и порядке вступления их  в действие;</a:t>
            </a:r>
          </a:p>
          <a:p>
            <a:pPr algn="just" eaLnBrk="1" hangingPunct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обзор правоприменительной практики;</a:t>
            </a:r>
          </a:p>
          <a:p>
            <a:pPr algn="just" eaLnBrk="1" hangingPunct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регулярное применение практики предупреждения возможных нарушений обязательных требований;</a:t>
            </a:r>
          </a:p>
          <a:p>
            <a:pPr algn="just" eaLnBrk="1" hangingPunct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оказание консультативной помощи гражданам, индивидуальным предпринимателям и юридическим лицам по вопросам соблюдения обязательных правил.</a:t>
            </a:r>
          </a:p>
          <a:p>
            <a:pPr marL="0" indent="0" algn="just" eaLnBrk="1" hangingPunct="1">
              <a:buFont typeface="Arial" pitchFamily="34" charset="0"/>
              <a:buNone/>
              <a:defRPr/>
            </a:pPr>
            <a:endParaRPr lang="ru-RU" alt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132D3-C1EE-4471-ACD6-7B1582695577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 flipV="1">
            <a:off x="0" y="838200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/>
              <a:t>Профилактические мероприятия, проведенные в рамках государственного </a:t>
            </a:r>
            <a:r>
              <a:rPr lang="ru-RU" sz="2400" b="1" dirty="0"/>
              <a:t>энергетического </a:t>
            </a:r>
            <a:r>
              <a:rPr lang="ru-RU" sz="2400" b="1" dirty="0" smtClean="0"/>
              <a:t>надзора</a:t>
            </a:r>
            <a:r>
              <a:rPr lang="ru-RU" sz="2400" dirty="0" smtClean="0"/>
              <a:t>,</a:t>
            </a:r>
            <a:r>
              <a:rPr lang="ru-RU" sz="2400" b="1" dirty="0" smtClean="0"/>
              <a:t>  </a:t>
            </a:r>
            <a:br>
              <a:rPr lang="ru-RU" sz="2400" b="1" dirty="0" smtClean="0"/>
            </a:br>
            <a:r>
              <a:rPr lang="ru-RU" sz="2400" b="1" dirty="0" smtClean="0"/>
              <a:t>за 2024 год </a:t>
            </a:r>
            <a:r>
              <a:rPr lang="ru-RU" sz="2400" b="1" dirty="0"/>
              <a:t>и </a:t>
            </a:r>
            <a:r>
              <a:rPr lang="ru-RU" sz="2400" b="1" dirty="0" smtClean="0"/>
              <a:t>6 месяцев 2025 </a:t>
            </a:r>
            <a:r>
              <a:rPr lang="ru-RU" sz="2400" b="1" dirty="0"/>
              <a:t>года</a:t>
            </a:r>
            <a:endParaRPr lang="ru-RU" sz="2400" dirty="0" smtClean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755650" y="1362075"/>
          <a:ext cx="7991475" cy="53133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23096"/>
                <a:gridCol w="2131061"/>
                <a:gridCol w="2337318"/>
              </a:tblGrid>
              <a:tr h="6488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Вид профилактического мероприятия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2024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6 месяцев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2025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года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011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Проведено мероприятий всего, в т. ч.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20991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9855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- информирование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19892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9246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82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- обобщение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правоприменительной практики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6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- объявление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предостережений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932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412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 консультирование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164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191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201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Количество контролируемых лиц, в отношении которых проведены профилактические мероприятия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6120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0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2416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8" marR="6856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34B82C-6794-4470-81E9-40204873D207}" type="slidenum">
              <a:rPr lang="ru-RU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pPr eaLnBrk="1" hangingPunct="1"/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Настоящий доклад подготовлен к проведению публичных мероприятий  с подконтрольными субъектами во исполнение положений приоритетной программы «Реформа контрольной и надзорной деятельности»</a:t>
            </a:r>
            <a:endParaRPr lang="ru-RU" altLang="ru-RU" sz="1800" smtClean="0"/>
          </a:p>
        </p:txBody>
      </p:sp>
      <p:sp>
        <p:nvSpPr>
          <p:cNvPr id="3076" name="Объект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5400675"/>
          </a:xfrm>
        </p:spPr>
        <p:txBody>
          <a:bodyPr rtlCol="0"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000" b="1" dirty="0" smtClean="0"/>
              <a:t>     Цель мероприятия </a:t>
            </a:r>
            <a:r>
              <a:rPr lang="ru-RU" altLang="ru-RU" sz="2000" dirty="0" smtClean="0"/>
              <a:t>– доведение до сведения подконтрольных Приокскому управлению организаций информации о применяемых Ростехнадзором и её должностными лицами формах и методах </a:t>
            </a:r>
            <a:br>
              <a:rPr lang="ru-RU" altLang="ru-RU" sz="2000" dirty="0" smtClean="0"/>
            </a:br>
            <a:r>
              <a:rPr lang="ru-RU" altLang="ru-RU" sz="2000" dirty="0" smtClean="0"/>
              <a:t>по выявления и пресечения нарушений обязательных требований, причин, факторов и условий, способствующих их возникновению.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000" b="1" dirty="0" smtClean="0"/>
              <a:t>      Задачи мероприятия: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altLang="ru-RU" sz="2000" dirty="0" smtClean="0"/>
              <a:t>обеспечение единообразных подходов к применению Приокским управлением </a:t>
            </a:r>
            <a:r>
              <a:rPr lang="ru-RU" altLang="ru-RU" sz="2000" dirty="0" err="1" smtClean="0"/>
              <a:t>Ростехнадзора</a:t>
            </a:r>
            <a:r>
              <a:rPr lang="ru-RU" altLang="ru-RU" sz="2000" dirty="0" smtClean="0"/>
              <a:t> обязательных требований, законодательства Российской Федерации о государственном контроле (надзоре);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altLang="ru-RU" sz="2000" dirty="0" smtClean="0"/>
              <a:t>выявление типичных нарушений обязательных требований, причин, факторов и условий, способствующих их возникновению;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altLang="ru-RU" sz="2000" dirty="0" smtClean="0"/>
              <a:t>анализ случаев причинения вреда (ущерба) охраняемым законом ценностям, выявление источников и факторов риска причинения вреда (ущерба);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altLang="ru-RU" sz="2000" dirty="0" smtClean="0"/>
              <a:t>подготовка предложений об актуализации обязательных требований.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altLang="ru-RU" sz="2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5EA05-8C2F-4F6F-89D8-243D93645012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3"/>
          <p:cNvSpPr>
            <a:spLocks noChangeArrowheads="1"/>
          </p:cNvSpPr>
          <p:nvPr/>
        </p:nvSpPr>
        <p:spPr bwMode="auto">
          <a:xfrm>
            <a:off x="428625" y="142875"/>
            <a:ext cx="8135938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ts val="1200"/>
              </a:spcBef>
              <a:buFontTx/>
              <a:buNone/>
            </a:pPr>
            <a:endParaRPr lang="ru-RU" altLang="ru-RU" sz="2800" b="1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/>
              <a:t>Одной из главных задач проводимых Приокским управлением Ростехнадзора общественных слушаний  является улучшение взаимодействия между органами власти, бизнесом  и обществом для повышения промышленной и энергетической безопасности, обеспечения безаварийной работы и исключения случаев нанесения вреда жизни и здоровью граждан.</a:t>
            </a:r>
          </a:p>
          <a:p>
            <a:pPr algn="ctr" eaLnBrk="1" hangingPunct="1">
              <a:spcBef>
                <a:spcPts val="1200"/>
              </a:spcBef>
              <a:buFontTx/>
              <a:buNone/>
            </a:pPr>
            <a:endParaRPr lang="ru-RU" altLang="ru-RU" sz="2400" b="1" i="1"/>
          </a:p>
          <a:p>
            <a:pPr algn="ctr" eaLnBrk="1" hangingPunct="1">
              <a:spcBef>
                <a:spcPts val="1200"/>
              </a:spcBef>
              <a:buFontTx/>
              <a:buNone/>
            </a:pPr>
            <a:endParaRPr lang="ru-RU" altLang="ru-RU" sz="2400" b="1" i="1"/>
          </a:p>
          <a:p>
            <a:pPr algn="ctr" eaLnBrk="1" hangingPunct="1">
              <a:spcBef>
                <a:spcPts val="1200"/>
              </a:spcBef>
              <a:buFontTx/>
              <a:buNone/>
            </a:pPr>
            <a:endParaRPr lang="ru-RU" altLang="ru-RU" sz="2400" b="1" i="1"/>
          </a:p>
          <a:p>
            <a:pPr algn="ctr" eaLnBrk="1" hangingPunct="1">
              <a:spcBef>
                <a:spcPts val="1200"/>
              </a:spcBef>
              <a:buFontTx/>
              <a:buNone/>
            </a:pPr>
            <a:endParaRPr lang="ru-RU" altLang="ru-RU" sz="2400" b="1" i="1"/>
          </a:p>
          <a:p>
            <a:pPr algn="ctr" eaLnBrk="1" hangingPunct="1">
              <a:spcBef>
                <a:spcPts val="1200"/>
              </a:spcBef>
              <a:buFontTx/>
              <a:buNone/>
            </a:pPr>
            <a:r>
              <a:rPr lang="ru-RU" altLang="ru-RU" sz="3600" b="1" i="1"/>
              <a:t>Спасибо за внимание!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5B7666-ADDE-4663-B59A-5EA1CB10F3E6}" type="slidenum">
              <a:rPr lang="ru-RU"/>
              <a:pPr>
                <a:defRPr/>
              </a:pPr>
              <a:t>20</a:t>
            </a:fld>
            <a:endParaRPr lang="ru-RU"/>
          </a:p>
        </p:txBody>
      </p:sp>
      <p:pic>
        <p:nvPicPr>
          <p:cNvPr id="21508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429000"/>
            <a:ext cx="1508125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D0C315-3097-4454-847E-431E318DABA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4099" name="Прямоугольник 2"/>
          <p:cNvSpPr>
            <a:spLocks noChangeArrowheads="1"/>
          </p:cNvSpPr>
          <p:nvPr/>
        </p:nvSpPr>
        <p:spPr bwMode="auto">
          <a:xfrm>
            <a:off x="415925" y="404813"/>
            <a:ext cx="8353425" cy="595788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Федеральный закон от 26 марта 2003 г. № 35-ФЗ «Об электроэнергетике»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Федеральный закон от 27 июля 2010 г. № 190-ФЗ «О теплоснабжении»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Федеральный закон от 23 ноября 2009 г. № 261-ФЗ «Об энергосбережении                            и о повышении энергетической эффективности и о внесении изменений </a:t>
            </a:r>
            <a:b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в отдельные законодательные акты Российской Федерации»;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Правила технической эксплуатации объектов теплоснабжения и 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теплопотребляющих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установок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Правила технической эксплуатации электрических станций и сетей Российской Федерации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Правила технической эксплуатации электроустановок потребителей электрической энергии - Правила обеспечения готовности к отопительному периоду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Правила работы с персоналом в организациях электроэнергетики Российской Федерации 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Правила по охране труда при эксплуатации электроустановок 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Правила по охране труда при эксплуатации объектов теплоснабжения </a:t>
            </a:r>
            <a:b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теплопотребляющих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энергоустановок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139F45-CA7F-4887-A3B6-3699A64BCE8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graphicFrame>
        <p:nvGraphicFramePr>
          <p:cNvPr id="8" name="Объект 1"/>
          <p:cNvGraphicFramePr>
            <a:graphicFrameLocks/>
          </p:cNvGraphicFramePr>
          <p:nvPr/>
        </p:nvGraphicFramePr>
        <p:xfrm>
          <a:off x="539552" y="332656"/>
          <a:ext cx="7780981" cy="60216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6973"/>
                <a:gridCol w="879822"/>
                <a:gridCol w="879822"/>
                <a:gridCol w="879822"/>
                <a:gridCol w="754898"/>
                <a:gridCol w="879822"/>
                <a:gridCol w="879822"/>
              </a:tblGrid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</a:rPr>
                        <a:t>Наименование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  Приокское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управление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Тульская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Брянская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Калужская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Орловская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Рязанская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поднадзорных организаций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10483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1717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2715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3107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1106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1840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1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Потребители электроэнергии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10189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1631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2668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3050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1055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1785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3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Число поднадзорных объектов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65070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1750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14811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10786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16136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13930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9418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03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Тепловые электростанции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4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Газотурбинные (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газопоршневые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 электростанции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4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Малые (технологические) электростанции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1656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1750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184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471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33020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605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313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2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Гидроэлектростанции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4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Котельные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2140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634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571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492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247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196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4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Электрические подстанции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61211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13974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9743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14998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13597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8899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/>
              <a:t>Количество поднадзорных Управлению   </a:t>
            </a:r>
            <a:br>
              <a:rPr lang="ru-RU" altLang="ru-RU" sz="2800" b="1" dirty="0" smtClean="0"/>
            </a:br>
            <a:r>
              <a:rPr lang="ru-RU" altLang="ru-RU" sz="2800" b="1" dirty="0" smtClean="0"/>
              <a:t> организаций:</a:t>
            </a:r>
            <a:r>
              <a:rPr lang="ru-RU" alt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alt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</p:nvPr>
        </p:nvGraphicFramePr>
        <p:xfrm>
          <a:off x="683567" y="1700808"/>
          <a:ext cx="7776864" cy="44931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2856"/>
                <a:gridCol w="879822"/>
                <a:gridCol w="879822"/>
                <a:gridCol w="879822"/>
                <a:gridCol w="754898"/>
                <a:gridCol w="879822"/>
                <a:gridCol w="879822"/>
              </a:tblGrid>
              <a:tr h="1105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Категории риска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   Приокское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 управление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Тульская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Брянская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Калужская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Орловская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Рязанская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6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Высокая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1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Значительная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777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145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273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224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115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1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Средняя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408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03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Умеренная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6610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839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1770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2321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761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919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4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Низкая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2406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561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573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261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216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6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695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4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10246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1648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2672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3059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1073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1794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AFDC7A-C845-4709-89CC-8DB25C3D2133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 flipV="1">
            <a:off x="0" y="1173162"/>
            <a:ext cx="9144000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68313" y="-100013"/>
            <a:ext cx="8229600" cy="1143001"/>
          </a:xfrm>
        </p:spPr>
        <p:txBody>
          <a:bodyPr/>
          <a:lstStyle/>
          <a:p>
            <a:pPr eaLnBrk="1" hangingPunct="1"/>
            <a:r>
              <a:rPr lang="ru-RU" altLang="ru-RU" sz="2000" b="1" smtClean="0"/>
              <a:t>Основные показатели Управления по осуществлению государственного энергетического надзора за 2024 год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611560" y="908720"/>
          <a:ext cx="7777164" cy="56880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1368"/>
                <a:gridCol w="3027024"/>
                <a:gridCol w="792088"/>
                <a:gridCol w="720080"/>
                <a:gridCol w="720080"/>
                <a:gridCol w="720080"/>
                <a:gridCol w="648072"/>
                <a:gridCol w="648372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№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п/п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Основные показатели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Всего по Управлению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Тульская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Брянская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Калужская            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Орловская           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Рязанская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</a:tr>
              <a:tr h="524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Проведено</a:t>
                      </a:r>
                      <a:r>
                        <a:rPr lang="ru-RU" sz="12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мероприятий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5179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1113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1334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1072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825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marR="130810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835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Выявлено нарушений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39423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6487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12552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11583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3871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4930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Наложено административных наказаний,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в </a:t>
                      </a:r>
                      <a:r>
                        <a:rPr lang="ru-RU" sz="1400" b="1" baseline="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т.ч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634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174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3.1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приостановление деятельности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3.2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предупреждение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418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150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84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89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32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63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3.3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административный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штраф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214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49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 наложенных штрафов,               тыс. руб.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3130,1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257,1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266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2516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Допущено в эксплуатацию энергоустановок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1228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504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234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214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216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Аварии, шт.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 defTabSz="914400" rtl="0" eaLnBrk="1" latinLnBrk="0" hangingPunct="1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kern="1200" spc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 defTabSz="914400" rtl="0" eaLnBrk="1" latinLnBrk="0" hangingPunct="1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kern="1200" spc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 defTabSz="914400" rtl="0" eaLnBrk="1" latinLnBrk="0" hangingPunct="1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kern="1200" spc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 defTabSz="914400" rtl="0" eaLnBrk="1" latinLnBrk="0" hangingPunct="1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kern="1200" spc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 defTabSz="914400" rtl="0" eaLnBrk="1" latinLnBrk="0" hangingPunct="1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kern="1200" spc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 defTabSz="914400" rtl="0" eaLnBrk="1" latinLnBrk="0" hangingPunct="1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kern="1200" spc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Количество погибших на производстве, чел.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 defTabSz="914400" rtl="0" eaLnBrk="1" latinLnBrk="0" hangingPunct="1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kern="1200" spc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 defTabSz="914400" rtl="0" eaLnBrk="1" latinLnBrk="0" hangingPunct="1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kern="1200" spc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 defTabSz="914400" rtl="0" eaLnBrk="1" latinLnBrk="0" hangingPunct="1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kern="1200" spc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 defTabSz="914400" rtl="0" eaLnBrk="1" latinLnBrk="0" hangingPunct="1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kern="1200" spc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 defTabSz="914400" rtl="0" eaLnBrk="1" latinLnBrk="0" hangingPunct="1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kern="1200" spc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 defTabSz="914400" rtl="0" eaLnBrk="1" latinLnBrk="0" hangingPunct="1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kern="1200" spc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051CE8-9430-4965-BF48-1471CD770015}" type="slidenum">
              <a:rPr lang="ru-RU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68313" y="-100013"/>
            <a:ext cx="8229600" cy="1143001"/>
          </a:xfrm>
        </p:spPr>
        <p:txBody>
          <a:bodyPr/>
          <a:lstStyle/>
          <a:p>
            <a:pPr eaLnBrk="1" hangingPunct="1"/>
            <a:r>
              <a:rPr lang="ru-RU" altLang="ru-RU" sz="2000" b="1" smtClean="0"/>
              <a:t>Основные показатели Управления по осуществлению государственного энергетического надзора за 6 месяцев 2025 года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611560" y="836712"/>
          <a:ext cx="7777164" cy="56880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1368"/>
                <a:gridCol w="3027024"/>
                <a:gridCol w="792088"/>
                <a:gridCol w="720080"/>
                <a:gridCol w="720080"/>
                <a:gridCol w="720080"/>
                <a:gridCol w="648072"/>
                <a:gridCol w="648372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№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п/п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Основные показатели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Всего по Управлению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Тульская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Брянская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Калужская            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Орловская           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Рязанская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</a:tr>
              <a:tr h="524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Проведено</a:t>
                      </a:r>
                      <a:r>
                        <a:rPr lang="ru-RU" sz="12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мероприятий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1157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344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157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marR="130810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137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Выявлено нарушений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7573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2090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1872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3121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490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Наложено административных наказаний,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в </a:t>
                      </a:r>
                      <a:r>
                        <a:rPr lang="ru-RU" sz="1400" b="1" baseline="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т.ч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134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3.1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приостановление деятельности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3.2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предупреждение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3.3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административный</a:t>
                      </a:r>
                      <a:r>
                        <a:rPr lang="ru-RU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штраф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 наложенных штрафов,                тыс. руб.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651,1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289,5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133,1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215,5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Допущено в эксплуатацию энергоустановок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581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303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Аварии, шт.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Количество погибших на производстве, чел.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A797B-9EC9-46C1-B5AD-385ED774D265}" type="slidenum">
              <a:rPr lang="ru-RU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000" b="1" smtClean="0"/>
              <a:t>Основные показатели Управления по осуществлению полномочий </a:t>
            </a:r>
            <a:br>
              <a:rPr lang="ru-RU" altLang="ru-RU" sz="2000" b="1" smtClean="0"/>
            </a:br>
            <a:r>
              <a:rPr lang="ru-RU" altLang="ru-RU" sz="2000" b="1" smtClean="0"/>
              <a:t>по привлечению к административной ответственности </a:t>
            </a:r>
            <a:br>
              <a:rPr lang="ru-RU" altLang="ru-RU" sz="2000" b="1" smtClean="0"/>
            </a:br>
            <a:r>
              <a:rPr lang="ru-RU" altLang="ru-RU" sz="2000" b="1" smtClean="0"/>
              <a:t>за правонарушения, предусмотренные </a:t>
            </a:r>
            <a:r>
              <a:rPr lang="ru-RU" altLang="ru-RU" sz="2000" b="1" u="sng" smtClean="0"/>
              <a:t>ч. 1-6 ст. 9.22 КоАП</a:t>
            </a:r>
            <a:r>
              <a:rPr lang="ru-RU" altLang="ru-RU" sz="2000" b="1" smtClean="0"/>
              <a:t> </a:t>
            </a:r>
            <a:br>
              <a:rPr lang="ru-RU" altLang="ru-RU" sz="2000" b="1" smtClean="0"/>
            </a:br>
            <a:r>
              <a:rPr lang="ru-RU" altLang="ru-RU" sz="2000" b="1" smtClean="0"/>
              <a:t>за 2024 год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611560" y="1628800"/>
          <a:ext cx="7777164" cy="4553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1368"/>
                <a:gridCol w="3027024"/>
                <a:gridCol w="792088"/>
                <a:gridCol w="720080"/>
                <a:gridCol w="720080"/>
                <a:gridCol w="720080"/>
                <a:gridCol w="648072"/>
                <a:gridCol w="648372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№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п/п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Основные показатели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Всего</a:t>
                      </a: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по </a:t>
                      </a:r>
                      <a:r>
                        <a:rPr lang="ru-RU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Управлению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Тульская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Брянская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Калужская            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Орловская           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Рязанская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Поступило заявлений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47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marR="130810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42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Составлено протоколов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47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marR="130810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42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Рассмотрено дел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47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marR="130810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42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Административных штрафов,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т. ч.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46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marR="130810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41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4.1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 должностных лиц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38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35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4.2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 юридических лиц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</a:t>
                      </a:r>
                      <a:r>
                        <a:rPr lang="ru-RU" sz="16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наложенных штрафов,                 тыс. руб.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780,0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60,0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60,0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650,0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D1F16E-40CF-42D0-BAA9-FC73FA811BBB}" type="slidenum">
              <a:rPr lang="ru-RU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000" b="1" smtClean="0"/>
              <a:t>Основные показатели Управления по осуществлению полномочий </a:t>
            </a:r>
            <a:br>
              <a:rPr lang="ru-RU" altLang="ru-RU" sz="2000" b="1" smtClean="0"/>
            </a:br>
            <a:r>
              <a:rPr lang="ru-RU" altLang="ru-RU" sz="2000" b="1" smtClean="0"/>
              <a:t>по привлечению к административной ответственности </a:t>
            </a:r>
            <a:br>
              <a:rPr lang="ru-RU" altLang="ru-RU" sz="2000" b="1" smtClean="0"/>
            </a:br>
            <a:r>
              <a:rPr lang="ru-RU" altLang="ru-RU" sz="2000" b="1" smtClean="0"/>
              <a:t>за правонарушения, предусмотренные </a:t>
            </a:r>
            <a:r>
              <a:rPr lang="ru-RU" altLang="ru-RU" sz="2000" b="1" u="sng" smtClean="0"/>
              <a:t>ст. 14.61 КоАП</a:t>
            </a:r>
            <a:r>
              <a:rPr lang="ru-RU" altLang="ru-RU" sz="2000" b="1" smtClean="0"/>
              <a:t> </a:t>
            </a:r>
            <a:br>
              <a:rPr lang="ru-RU" altLang="ru-RU" sz="2000" b="1" smtClean="0"/>
            </a:br>
            <a:r>
              <a:rPr lang="ru-RU" altLang="ru-RU" sz="2000" b="1" smtClean="0"/>
              <a:t>за 2024 год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611560" y="1628800"/>
          <a:ext cx="7777164" cy="44316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1368"/>
                <a:gridCol w="3027024"/>
                <a:gridCol w="792088"/>
                <a:gridCol w="720080"/>
                <a:gridCol w="720080"/>
                <a:gridCol w="720080"/>
                <a:gridCol w="648072"/>
                <a:gridCol w="648372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№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п/п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Основные показатели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Всего</a:t>
                      </a: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по Управлению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Тульская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Брянская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Калужская            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Орловская            </a:t>
                      </a: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Рязанская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область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Поступило заявлений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64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marR="130810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63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Составлено протоколов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64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marR="130810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63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Рассмотрено дел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64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marR="130810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63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Административных штрафов, </a:t>
                      </a:r>
                      <a:b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т. ч.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62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marR="130810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62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4.1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 должностных лиц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59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59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4.2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 юридических лиц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795" indent="10795"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dirty="0" smtClean="0">
                          <a:effectLst/>
                          <a:latin typeface="Calibri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Сумма</a:t>
                      </a:r>
                      <a:r>
                        <a:rPr lang="ru-RU" sz="16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наложенных штрафов,                 тыс. руб.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3170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3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3170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529536-B128-4CCB-B716-43D435A5C640}" type="slidenum">
              <a:rPr lang="ru-RU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2957</TotalTime>
  <Words>1744</Words>
  <Application>Microsoft Office PowerPoint</Application>
  <PresentationFormat>Экран (4:3)</PresentationFormat>
  <Paragraphs>820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Calibri</vt:lpstr>
      <vt:lpstr>Arial</vt:lpstr>
      <vt:lpstr>Times New Roman</vt:lpstr>
      <vt:lpstr>Wingdings</vt:lpstr>
      <vt:lpstr>Arial Unicode MS</vt:lpstr>
      <vt:lpstr>Тема Office</vt:lpstr>
      <vt:lpstr>Презентация PowerPoint</vt:lpstr>
      <vt:lpstr>Настоящий доклад подготовлен к проведению публичных мероприятий  с подконтрольными субъектами во исполнение положений приоритетной программы «Реформа контрольной и надзорной деятельности»</vt:lpstr>
      <vt:lpstr>Презентация PowerPoint</vt:lpstr>
      <vt:lpstr>Презентация PowerPoint</vt:lpstr>
      <vt:lpstr>Количество поднадзорных Управлению     организаций:  </vt:lpstr>
      <vt:lpstr>Основные показатели Управления по осуществлению государственного энергетического надзора за 2024 год</vt:lpstr>
      <vt:lpstr>Основные показатели Управления по осуществлению государственного энергетического надзора за 6 месяцев 2025 года</vt:lpstr>
      <vt:lpstr>Основные показатели Управления по осуществлению полномочий  по привлечению к административной ответственности  за правонарушения, предусмотренные ч. 1-6 ст. 9.22 КоАП  за 2024 год</vt:lpstr>
      <vt:lpstr>Основные показатели Управления по осуществлению полномочий  по привлечению к административной ответственности  за правонарушения, предусмотренные ст. 14.61 КоАП  за 2024 год</vt:lpstr>
      <vt:lpstr>Типовые и массовые нарушения обязательных требований при эксплуатации энергоустановок с возможными мероприятиями по их устранению </vt:lpstr>
      <vt:lpstr>Итоги проверок муниципальных образований в 2024-2025 годах  в сравнении с результатами проверки готовности в 2023-2024 годах</vt:lpstr>
      <vt:lpstr> Основные причины неполучения паспортов готовности к отопительному периоду муниципальными образованиями: </vt:lpstr>
      <vt:lpstr>Презентация PowerPoint</vt:lpstr>
      <vt:lpstr>  Мероприятия по решению проблемы: </vt:lpstr>
      <vt:lpstr>Количество аварийных ситуаций (инцидентов)  при прохождении ОЗП 2024-2025 годов</vt:lpstr>
      <vt:lpstr>  Рекомендации руководителям поднадзорных организаций: </vt:lpstr>
      <vt:lpstr>  Рекомендации руководителям поднадзорных организаций: </vt:lpstr>
      <vt:lpstr>  Графики профилактических мероприятий </vt:lpstr>
      <vt:lpstr>Профилактические мероприятия, проведенные в рамках государственного энергетического надзора,   за 2024 год и 6 месяцев 2025 года</vt:lpstr>
      <vt:lpstr>Презентация PowerPoint</vt:lpstr>
    </vt:vector>
  </TitlesOfParts>
  <Company>Приокское управление Ростехнадзора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Белев Леонид Вячеславович</dc:creator>
  <cp:lastModifiedBy>Beregovskiy</cp:lastModifiedBy>
  <cp:revision>363</cp:revision>
  <cp:lastPrinted>2024-05-22T05:24:32Z</cp:lastPrinted>
  <dcterms:created xsi:type="dcterms:W3CDTF">2017-08-15T06:06:09Z</dcterms:created>
  <dcterms:modified xsi:type="dcterms:W3CDTF">2025-09-18T11:37:39Z</dcterms:modified>
</cp:coreProperties>
</file>