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9458" r:id="rId1"/>
  </p:sldMasterIdLst>
  <p:notesMasterIdLst>
    <p:notesMasterId r:id="rId23"/>
  </p:notesMasterIdLst>
  <p:handoutMasterIdLst>
    <p:handoutMasterId r:id="rId24"/>
  </p:handoutMasterIdLst>
  <p:sldIdLst>
    <p:sldId id="869" r:id="rId2"/>
    <p:sldId id="1063" r:id="rId3"/>
    <p:sldId id="1109" r:id="rId4"/>
    <p:sldId id="1110" r:id="rId5"/>
    <p:sldId id="1111" r:id="rId6"/>
    <p:sldId id="1112" r:id="rId7"/>
    <p:sldId id="1113" r:id="rId8"/>
    <p:sldId id="1115" r:id="rId9"/>
    <p:sldId id="1116" r:id="rId10"/>
    <p:sldId id="1117" r:id="rId11"/>
    <p:sldId id="1118" r:id="rId12"/>
    <p:sldId id="1120" r:id="rId13"/>
    <p:sldId id="1122" r:id="rId14"/>
    <p:sldId id="1121" r:id="rId15"/>
    <p:sldId id="1123" r:id="rId16"/>
    <p:sldId id="1124" r:id="rId17"/>
    <p:sldId id="1119" r:id="rId18"/>
    <p:sldId id="1114" r:id="rId19"/>
    <p:sldId id="1126" r:id="rId20"/>
    <p:sldId id="1128" r:id="rId21"/>
    <p:sldId id="1129" r:id="rId22"/>
  </p:sldIdLst>
  <p:sldSz cx="9906000" cy="6858000" type="A4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534988" indent="-7778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71563" indent="-157163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608138" indent="-23653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144713" indent="-315913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43C0"/>
    <a:srgbClr val="B52BC3"/>
    <a:srgbClr val="FFFFFF"/>
    <a:srgbClr val="FF5050"/>
    <a:srgbClr val="C783B4"/>
    <a:srgbClr val="FF6600"/>
    <a:srgbClr val="FFCC99"/>
    <a:srgbClr val="F5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1" autoAdjust="0"/>
    <p:restoredTop sz="96457" autoAdjust="0"/>
  </p:normalViewPr>
  <p:slideViewPr>
    <p:cSldViewPr>
      <p:cViewPr varScale="1">
        <p:scale>
          <a:sx n="113" d="100"/>
          <a:sy n="113" d="100"/>
        </p:scale>
        <p:origin x="-1416" y="-84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9"/>
        <p:guide orient="horz" pos="3146"/>
        <p:guide orient="horz" pos="3110"/>
        <p:guide orient="horz" pos="3130"/>
        <p:guide pos="2160"/>
        <p:guide pos="2183"/>
        <p:guide pos="212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4360" tIns="47181" rIns="94360" bIns="47181" numCol="1" anchor="t" anchorCtr="0" compatLnSpc="1">
            <a:prstTxWarp prst="textNoShape">
              <a:avLst/>
            </a:prstTxWarp>
          </a:bodyPr>
          <a:lstStyle>
            <a:lvl1pPr defTabSz="943174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4360" tIns="47181" rIns="94360" bIns="47181" numCol="1" anchor="t" anchorCtr="0" compatLnSpc="1">
            <a:prstTxWarp prst="textNoShape">
              <a:avLst/>
            </a:prstTxWarp>
          </a:bodyPr>
          <a:lstStyle>
            <a:lvl1pPr algn="r" defTabSz="943174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1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4360" tIns="47181" rIns="94360" bIns="47181" numCol="1" anchor="b" anchorCtr="0" compatLnSpc="1">
            <a:prstTxWarp prst="textNoShape">
              <a:avLst/>
            </a:prstTxWarp>
          </a:bodyPr>
          <a:lstStyle>
            <a:lvl1pPr defTabSz="943174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29671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4360" tIns="47181" rIns="94360" bIns="47181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 b="0" smtClean="0"/>
            </a:lvl1pPr>
          </a:lstStyle>
          <a:p>
            <a:pPr>
              <a:defRPr/>
            </a:pPr>
            <a:fld id="{BBE1A448-9447-43A1-A756-F5312C40D8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81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none" lIns="94360" tIns="47181" rIns="94360" bIns="47181" numCol="1" anchor="t" anchorCtr="0" compatLnSpc="1">
            <a:prstTxWarp prst="textNoShape">
              <a:avLst/>
            </a:prstTxWarp>
          </a:bodyPr>
          <a:lstStyle>
            <a:lvl1pPr defTabSz="943174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none" lIns="94360" tIns="47181" rIns="94360" bIns="47181" numCol="1" anchor="t" anchorCtr="0" compatLnSpc="1">
            <a:prstTxWarp prst="textNoShape">
              <a:avLst/>
            </a:prstTxWarp>
          </a:bodyPr>
          <a:lstStyle>
            <a:lvl1pPr algn="r" defTabSz="943174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1363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5630"/>
            <a:ext cx="4994275" cy="4469527"/>
          </a:xfrm>
          <a:prstGeom prst="rect">
            <a:avLst/>
          </a:prstGeom>
          <a:noFill/>
          <a:ln>
            <a:noFill/>
          </a:ln>
        </p:spPr>
        <p:txBody>
          <a:bodyPr vert="horz" wrap="none" lIns="94360" tIns="47181" rIns="94360" bIns="471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1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none" lIns="94360" tIns="47181" rIns="94360" bIns="47181" numCol="1" anchor="b" anchorCtr="0" compatLnSpc="1">
            <a:prstTxWarp prst="textNoShape">
              <a:avLst/>
            </a:prstTxWarp>
          </a:bodyPr>
          <a:lstStyle>
            <a:lvl1pPr defTabSz="943174" eaLnBrk="0" hangingPunct="0">
              <a:defRPr sz="1200"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9671"/>
            <a:ext cx="2943225" cy="498555"/>
          </a:xfrm>
          <a:prstGeom prst="rect">
            <a:avLst/>
          </a:prstGeom>
          <a:noFill/>
          <a:ln>
            <a:noFill/>
          </a:ln>
        </p:spPr>
        <p:txBody>
          <a:bodyPr vert="horz" wrap="none" lIns="94360" tIns="47181" rIns="94360" bIns="47181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 b="0" smtClean="0"/>
            </a:lvl1pPr>
          </a:lstStyle>
          <a:p>
            <a:pPr>
              <a:defRPr/>
            </a:pPr>
            <a:fld id="{6B106712-8561-4784-821F-63B0F2BA69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433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4BF45A4B-5E9E-4329-AB58-A26E14D6EE39}" type="slidenum">
              <a:rPr lang="ru-RU" altLang="ru-RU" b="0">
                <a:solidFill>
                  <a:srgbClr val="000000"/>
                </a:solidFill>
              </a:rPr>
              <a:pPr/>
              <a:t>1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10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11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12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13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14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15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16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17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18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19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2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20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21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3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4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5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6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7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8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38213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D5BD1773-7294-46C7-943F-2ECD4C8DDB38}" type="slidenum">
              <a:rPr lang="ru-RU" altLang="ru-RU" b="0">
                <a:solidFill>
                  <a:srgbClr val="000000"/>
                </a:solidFill>
              </a:rPr>
              <a:pPr/>
              <a:t>9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FD3C7F-19AB-4757-92C4-000DCECF1AAC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2549164-ED19-4DD5-B450-621856959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5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51B8EA-9A0E-4E01-95BF-DBFD80C960D7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40B0A57-E502-4997-94AE-1E084036D7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71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F32675-3BDD-4C1B-83EC-217A6CC83042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FDEC202-E1D1-4848-864A-8E37AE69E5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3D2AAC-1719-48A7-9A8A-BFDF3C446206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09E5D4E-9792-4270-88F0-1418C0F19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97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0" y="458946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C7D6FA-7DC4-4981-B89E-A3609E1927FD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25D5EA1-D84C-4E79-84BE-2E1CB45B4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2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340225-0B5E-4661-83F4-F2C2DC1145A2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6999A36-5AEA-4268-8F75-844BA7997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48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F24E23-8A80-41CC-B30A-328A968566AD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B7397D8-0678-429B-9AE7-A2922D6A2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8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D827D1-8E7A-4EAC-86C2-53C406BD0F7C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E20965-E164-448C-9D52-965A07A311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9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59829F-11EC-49D3-929F-56D2CA804BE6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3BCDE85-7EC9-4849-8D22-BDD29CCA75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27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F4A50D-3004-4F39-9E0F-D4F200E4C622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2F3238B-671D-424A-A1B4-AEF134B1C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66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624D67-5680-46A5-8372-FB6A5920C2E7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F47959-95D3-4630-8C95-0EA115D11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61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FF35BA-4F06-4F52-8A34-EA93854B1CD5}" type="datetimeFigureOut">
              <a:rPr lang="ru-RU" altLang="ru-RU"/>
              <a:pPr>
                <a:defRPr/>
              </a:pPr>
              <a:t>19.02.2024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2F9072F-A00C-473C-9542-AE7DFD66D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12" r:id="rId1"/>
    <p:sldLayoutId id="2147494213" r:id="rId2"/>
    <p:sldLayoutId id="2147494214" r:id="rId3"/>
    <p:sldLayoutId id="2147494215" r:id="rId4"/>
    <p:sldLayoutId id="2147494216" r:id="rId5"/>
    <p:sldLayoutId id="2147494217" r:id="rId6"/>
    <p:sldLayoutId id="2147494218" r:id="rId7"/>
    <p:sldLayoutId id="2147494219" r:id="rId8"/>
    <p:sldLayoutId id="2147494220" r:id="rId9"/>
    <p:sldLayoutId id="2147494221" r:id="rId10"/>
    <p:sldLayoutId id="21474942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32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13" name="Прямоугольник 12"/>
          <p:cNvSpPr/>
          <p:nvPr/>
        </p:nvSpPr>
        <p:spPr>
          <a:xfrm>
            <a:off x="0" y="6597650"/>
            <a:ext cx="9906000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 февраля 2024 года</a:t>
            </a:r>
          </a:p>
          <a:p>
            <a:pPr algn="ctr" eaLnBrk="1" hangingPunct="1">
              <a:defRPr/>
            </a:pPr>
            <a:r>
              <a:rPr lang="ru-RU" altLang="ru-RU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г. Рязань</a:t>
            </a:r>
            <a:endParaRPr lang="ru-RU" altLang="ru-RU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3321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Ростехнадз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7613" y="895350"/>
            <a:ext cx="3804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0632" y="2191217"/>
            <a:ext cx="6624736" cy="2800767"/>
          </a:xfrm>
          <a:prstGeom prst="rect">
            <a:avLst/>
          </a:prstGeom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200" cap="all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ПУБЛИЧНЫЕ СЛУШАНИЯ</a:t>
            </a:r>
          </a:p>
          <a:p>
            <a:pPr algn="ctr">
              <a:defRPr/>
            </a:pP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 результатах правоприменительной практики </a:t>
            </a:r>
            <a:r>
              <a:rPr lang="ru-RU" sz="2200" cap="all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приокского</a:t>
            </a: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управления </a:t>
            </a:r>
            <a:r>
              <a:rPr lang="ru-RU" sz="2200" cap="all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ростехнадзора</a:t>
            </a: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lang="ru-RU" sz="2200" cap="all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ОКАЗАНИе</a:t>
            </a: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государственных услуг </a:t>
            </a:r>
            <a:r>
              <a:rPr lang="ru-RU" sz="2200" cap="all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Приокским</a:t>
            </a: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управлением </a:t>
            </a:r>
            <a:r>
              <a:rPr lang="ru-RU" sz="2200" cap="all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ростехнадзора</a:t>
            </a: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2023 году,  </a:t>
            </a:r>
            <a:b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200" cap="all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том числе с использованием Единого порта государственных услуг (ЕПГУ)»</a:t>
            </a:r>
            <a:endParaRPr lang="ru-RU" sz="2200" cap="all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10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620863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по приему документов, в том числе ЕПГУ за 2022-2023 годы по согласованию правил эксплуатации гидротехнических сооружений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49288"/>
              </p:ext>
            </p:extLst>
          </p:nvPr>
        </p:nvGraphicFramePr>
        <p:xfrm>
          <a:off x="1100572" y="2459797"/>
          <a:ext cx="7992887" cy="236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038646"/>
                <a:gridCol w="1002005"/>
                <a:gridCol w="1002803"/>
                <a:gridCol w="1002803"/>
                <a:gridCol w="1001207"/>
                <a:gridCol w="1001207"/>
              </a:tblGrid>
              <a:tr h="118522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т.ч. ЕПГУ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1271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11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627261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по приему документов, в том числе ЕПГУ за 2022-2023 годы по утверждению декларации безопасности гидротехнических сооружений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73716"/>
              </p:ext>
            </p:extLst>
          </p:nvPr>
        </p:nvGraphicFramePr>
        <p:xfrm>
          <a:off x="1052472" y="2459797"/>
          <a:ext cx="7939631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910"/>
                <a:gridCol w="978078"/>
                <a:gridCol w="995329"/>
                <a:gridCol w="996122"/>
                <a:gridCol w="996122"/>
                <a:gridCol w="994535"/>
                <a:gridCol w="994535"/>
              </a:tblGrid>
              <a:tr h="12961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10101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12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952" y="165787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521931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за 2022-2023 годы по выдаче разрешений на эксплуатацию гидротехнических сооружений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08980"/>
              </p:ext>
            </p:extLst>
          </p:nvPr>
        </p:nvGraphicFramePr>
        <p:xfrm>
          <a:off x="920551" y="2276872"/>
          <a:ext cx="8064898" cy="2596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369"/>
                <a:gridCol w="1001366"/>
                <a:gridCol w="1011033"/>
                <a:gridCol w="1011837"/>
                <a:gridCol w="1011837"/>
                <a:gridCol w="1010228"/>
                <a:gridCol w="1010228"/>
              </a:tblGrid>
              <a:tr h="13721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8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8564" y="5301208"/>
            <a:ext cx="795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1 сентября 2023 года разрешение на эксплуатацию не требуется, основанием является утверждённая Декларация безопасности ГТС</a:t>
            </a:r>
          </a:p>
        </p:txBody>
      </p:sp>
    </p:spTree>
    <p:extLst>
      <p:ext uri="{BB962C8B-B14F-4D97-AF65-F5344CB8AC3E}">
        <p14:creationId xmlns:p14="http://schemas.microsoft.com/office/powerpoint/2010/main" val="36689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13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488594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по оформлению документов, удостоверяющих уточненные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/>
            </a:r>
            <a:b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</a:b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границы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горного отвода за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2022-2023 годы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15366"/>
              </p:ext>
            </p:extLst>
          </p:nvPr>
        </p:nvGraphicFramePr>
        <p:xfrm>
          <a:off x="1152755" y="2276872"/>
          <a:ext cx="7739066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9630"/>
                <a:gridCol w="946771"/>
                <a:gridCol w="982163"/>
                <a:gridCol w="982163"/>
                <a:gridCol w="975729"/>
                <a:gridCol w="975729"/>
                <a:gridCol w="966881"/>
              </a:tblGrid>
              <a:tr h="12534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ЕПГУ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ЕПГУ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 ЕПГУ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Тульская область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40/0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79/0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39/0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78/0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Управление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79/0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39/0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78/0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1/0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14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488594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по согласованию планов и схем развития горных работ по видам полезных ископаемых, за 2022-2023 гг. в том числе ЕПГУ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95987"/>
              </p:ext>
            </p:extLst>
          </p:nvPr>
        </p:nvGraphicFramePr>
        <p:xfrm>
          <a:off x="920554" y="2459796"/>
          <a:ext cx="7776862" cy="2337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955"/>
                <a:gridCol w="951394"/>
                <a:gridCol w="986961"/>
                <a:gridCol w="986961"/>
                <a:gridCol w="980494"/>
                <a:gridCol w="980494"/>
                <a:gridCol w="971603"/>
              </a:tblGrid>
              <a:tr h="104121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9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15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488594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по выдаче разрешений на ведение работ со взрывчатыми материалами промышленного назначения за 2022-2023 гг., в том числе посредством ЕПГУ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52811"/>
              </p:ext>
            </p:extLst>
          </p:nvPr>
        </p:nvGraphicFramePr>
        <p:xfrm>
          <a:off x="1189831" y="2459796"/>
          <a:ext cx="7579594" cy="2553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279"/>
                <a:gridCol w="927262"/>
                <a:gridCol w="961925"/>
                <a:gridCol w="961925"/>
                <a:gridCol w="955623"/>
                <a:gridCol w="955623"/>
                <a:gridCol w="946957"/>
              </a:tblGrid>
              <a:tr h="12572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16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488594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Показатели по приему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документов о вводе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после осуществления их монтажа в связи с заменой или модернизации за 2022 – до 1 марта 2023гг., в том числе посредством ЕПГУ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0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95776"/>
              </p:ext>
            </p:extLst>
          </p:nvPr>
        </p:nvGraphicFramePr>
        <p:xfrm>
          <a:off x="1934813" y="2664232"/>
          <a:ext cx="6324406" cy="264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1998"/>
                <a:gridCol w="1944216"/>
                <a:gridCol w="1728192"/>
              </a:tblGrid>
              <a:tr h="3125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т.ч. ЕПГУ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марта 2023 г.)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888" y="5539376"/>
            <a:ext cx="921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 1 марта 2023 г.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требования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упрощены</a:t>
            </a:r>
          </a:p>
        </p:txBody>
      </p:sp>
    </p:spTree>
    <p:extLst>
      <p:ext uri="{BB962C8B-B14F-4D97-AF65-F5344CB8AC3E}">
        <p14:creationId xmlns:p14="http://schemas.microsoft.com/office/powerpoint/2010/main" val="35531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17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2" name="Рисунок 11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pic>
        <p:nvPicPr>
          <p:cNvPr id="14" name="Рисунок 13"/>
          <p:cNvPicPr/>
          <p:nvPr/>
        </p:nvPicPr>
        <p:blipFill rotWithShape="1">
          <a:blip r:embed="rId7"/>
          <a:srcRect t="5467" b="4823"/>
          <a:stretch/>
        </p:blipFill>
        <p:spPr bwMode="auto">
          <a:xfrm>
            <a:off x="848544" y="1521931"/>
            <a:ext cx="7848872" cy="4914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93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18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Рисунок 10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pic>
        <p:nvPicPr>
          <p:cNvPr id="12" name="Рисунок 1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b="4885"/>
          <a:stretch/>
        </p:blipFill>
        <p:spPr bwMode="auto">
          <a:xfrm>
            <a:off x="776536" y="1641707"/>
            <a:ext cx="8640960" cy="4675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19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Рисунок 10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6" y="1598547"/>
            <a:ext cx="8641432" cy="4392489"/>
          </a:xfrm>
          <a:prstGeom prst="rect">
            <a:avLst/>
          </a:prstGeom>
          <a:ln cap="flat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2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480" y="1772816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80731"/>
              </p:ext>
            </p:extLst>
          </p:nvPr>
        </p:nvGraphicFramePr>
        <p:xfrm>
          <a:off x="138357" y="1939538"/>
          <a:ext cx="9629286" cy="465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67"/>
                <a:gridCol w="7701635"/>
                <a:gridCol w="864096"/>
                <a:gridCol w="792088"/>
              </a:tblGrid>
              <a:tr h="3420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услуги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принятых документов/ в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226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опасных производственных объектов в государственном реестре опасных производственных объектов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1723/14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1753/34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3420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Лицензирование деятельности по эксплуатации взрывопожароопасных и химически опасных производственных объектов I, II и III классов опасности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465/7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414/6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188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Лицензирование деятельности по производству маркшейдерских работ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215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реестра заключений экспертизы промышленной безопасности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26560/481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22743/3312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181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разрешений на ведение работ со взрывчатыми материалами промышленного назначения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171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разрешений на эксплуатацию поднадзорных ГТС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17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декларации безопасности гидротехнических сооружений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3420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правил эксплуатации гидротехнических сооружений (за исключением судоходных и портовых гидротехнических сооружений)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38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и учёт уведомлений о начале осуществления юридическими лицами и индивидуальными предпринимателями отдельных видов работ и услуг по перечню, утверждённому Правительством Российской Федерации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358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26744/27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28619/983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17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документов, удостоверяющих уточненные границы горного отвода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368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лифтов, подъемных платформ для инвалидов, пассажирских конвейеров (движущихся пешеходных дорожек) и эскалаторов, за исключением эскалаторов в метрополитенах, после осуществления их монтажа в связи с заменой или модернизации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372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1091/1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212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заключений о наличии (отсутствии) технической возможности присоединения к электрическим сетям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  <a:tr h="1790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планов и схем развития горных работ по видам полезных ископаемых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290/0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981" marR="30981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7" y="1593532"/>
            <a:ext cx="9839681" cy="3154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принятых документов  с разбивкой по предоставляемым государственным услугам в 2022 - 2023 годах</a:t>
            </a:r>
            <a:endParaRPr lang="ru-RU" sz="14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20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Рисунок 10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416496" y="1628800"/>
            <a:ext cx="925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ного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полезной и необходимой информации по работе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ведомства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официальной странице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Ростехнадзора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в сети «В Контакте» и на канале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мессенджере «Телеграмм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»  </a:t>
            </a: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t="4132" b="3634"/>
          <a:stretch/>
        </p:blipFill>
        <p:spPr>
          <a:xfrm>
            <a:off x="1280593" y="2204864"/>
            <a:ext cx="7560840" cy="43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21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1" name="Рисунок 10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416496" y="1628800"/>
            <a:ext cx="925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Много полезной и необходимой информации по работе ведомства на официальной странице Ростехнадзора в сети «В Контакте» и на канале  в мессенджере «Телеграмм» </a:t>
            </a:r>
            <a:endParaRPr lang="ru-RU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0832" y="6093296"/>
            <a:ext cx="267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Благодарим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19376" r="3097" b="21960"/>
          <a:stretch/>
        </p:blipFill>
        <p:spPr bwMode="auto">
          <a:xfrm>
            <a:off x="2189639" y="2275131"/>
            <a:ext cx="5323521" cy="3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3</a:t>
            </a:fld>
            <a:endParaRPr lang="ru-RU" altLang="ru-RU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77259"/>
              </p:ext>
            </p:extLst>
          </p:nvPr>
        </p:nvGraphicFramePr>
        <p:xfrm>
          <a:off x="1238490" y="2636912"/>
          <a:ext cx="7818966" cy="3711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1792"/>
                <a:gridCol w="982230"/>
                <a:gridCol w="1112403"/>
                <a:gridCol w="1008111"/>
                <a:gridCol w="1122222"/>
                <a:gridCol w="936104"/>
                <a:gridCol w="936104"/>
              </a:tblGrid>
              <a:tr h="9237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2900/311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3008/535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2733/303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2824/522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138/7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153/12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3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1868/7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1817/222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1451/7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1550/130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267/92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8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2658/0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2794/698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2587/0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2648/566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146/132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7428/6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5462/223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7413/3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5415/188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11706/157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9662/1634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11705/138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9509/1509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127/125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4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26560/ 481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22743/ 3312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25889/ 451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21946/ 2915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665/ 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740/ 396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4056" y="1533680"/>
            <a:ext cx="849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Сравнительные показатели оказания государственной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услуги по ведению реестра экспертизы промышленной безопасности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2022-2023 годы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разбивкой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11474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4432" y="848131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4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544" y="1598133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Сравнительные показатели оказания государственной услуги по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организации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за 2022-2023 годы </a:t>
            </a:r>
            <a:br>
              <a:rPr lang="ru-RU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 разбивкой по областям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90687"/>
              </p:ext>
            </p:extLst>
          </p:nvPr>
        </p:nvGraphicFramePr>
        <p:xfrm>
          <a:off x="992560" y="2708920"/>
          <a:ext cx="8064895" cy="3456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405"/>
                <a:gridCol w="1191699"/>
                <a:gridCol w="1184442"/>
                <a:gridCol w="1036387"/>
                <a:gridCol w="1110414"/>
                <a:gridCol w="900667"/>
                <a:gridCol w="871881"/>
              </a:tblGrid>
              <a:tr h="11687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5497/20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5357/232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5404/19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5837/200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122/1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166/32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7696/1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7478/120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7681/1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7413/111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65/9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2819/3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2633/33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2755/3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2560/26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73/7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3441/3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3213/29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3441/3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3213/29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7291/0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9938/569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7183/0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9908/529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108/0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30/30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26744/27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28619/983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26464/26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28931/895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309/1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334/78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27053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5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1521931"/>
            <a:ext cx="9515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Сравнительные показатели оказания государственной услуги по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лицензированию деятельности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эксплуатации взрывопожароопасных и химически опасных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производственных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объектов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I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, II и III классов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опасности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2022-2023 годы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разбивкой по областям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71689"/>
              </p:ext>
            </p:extLst>
          </p:nvPr>
        </p:nvGraphicFramePr>
        <p:xfrm>
          <a:off x="704056" y="2492894"/>
          <a:ext cx="8353399" cy="3487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229"/>
                <a:gridCol w="1103559"/>
                <a:gridCol w="1103559"/>
                <a:gridCol w="1018670"/>
                <a:gridCol w="1018670"/>
                <a:gridCol w="943514"/>
                <a:gridCol w="1043198"/>
              </a:tblGrid>
              <a:tr h="11046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94/3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95/3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74/3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49/1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59/3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52/3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108/1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95/1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72/1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465/7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414/6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378/7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284/3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2425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6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оказания государственной услуги по лицензированию деятельности </a:t>
            </a:r>
            <a:br>
              <a:rPr lang="ru-RU" sz="1600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по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  <a:latin typeface="Times New Roman"/>
                <a:ea typeface="Calibri"/>
              </a:rPr>
              <a:t>производству маркшейдерских работ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за 2022-2023 годы с разбивкой по областям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31077"/>
              </p:ext>
            </p:extLst>
          </p:nvPr>
        </p:nvGraphicFramePr>
        <p:xfrm>
          <a:off x="1208584" y="2492896"/>
          <a:ext cx="7776864" cy="3259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936104"/>
                <a:gridCol w="942623"/>
                <a:gridCol w="1001593"/>
                <a:gridCol w="1008112"/>
                <a:gridCol w="936104"/>
                <a:gridCol w="100811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9351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7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9699" y="1488594"/>
            <a:ext cx="8713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оказания государственной услуги по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регистрации опасных производственных объектов за 2022-2023 годы с разбивкой по областям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66901"/>
              </p:ext>
            </p:extLst>
          </p:nvPr>
        </p:nvGraphicFramePr>
        <p:xfrm>
          <a:off x="1189830" y="2276870"/>
          <a:ext cx="7867626" cy="363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948"/>
                <a:gridCol w="963933"/>
                <a:gridCol w="998272"/>
                <a:gridCol w="998272"/>
                <a:gridCol w="992549"/>
                <a:gridCol w="992549"/>
                <a:gridCol w="981103"/>
              </a:tblGrid>
              <a:tr h="9361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299/9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209/1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156/3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129/2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145/7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382/2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424/9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212/1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199/5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170/1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225/4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206/5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166/4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315/2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330/4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297/2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312/4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454/6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494/7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397/3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387/2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63/2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65/5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1723/14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1753/34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1296/7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1220/18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429/5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487/17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15898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8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488594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оказания государственной услуги 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приёму и учёту уведомлений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начале осуществления юридическими лицами и индивидуальными предпринимателями отдельных видов работ и услуг по перечню, утверждённому Правительством Российской Федерации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за 2022-2023 годы с разбивкой по областям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25036"/>
              </p:ext>
            </p:extLst>
          </p:nvPr>
        </p:nvGraphicFramePr>
        <p:xfrm>
          <a:off x="1064568" y="2566224"/>
          <a:ext cx="7776864" cy="341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558"/>
                <a:gridCol w="952813"/>
                <a:gridCol w="986755"/>
                <a:gridCol w="986755"/>
                <a:gridCol w="981099"/>
                <a:gridCol w="981099"/>
                <a:gridCol w="969785"/>
              </a:tblGrid>
              <a:tr h="10312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отрицательных решений /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strike="noStrik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strike="noStrik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strike="noStrik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ru-RU" sz="1600" b="1" strike="noStrik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strike="noStrik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2/0</a:t>
                      </a:r>
                      <a:endParaRPr lang="ru-RU" sz="1600" b="1" strike="noStrik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6927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597650"/>
            <a:ext cx="9906000" cy="141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0"/>
            <a:ext cx="9906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7" tIns="36004" rIns="72007" bIns="36004"/>
          <a:lstStyle>
            <a:lvl1pPr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719138"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tabLst>
                <a:tab pos="9672638" algn="l"/>
              </a:tabLs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ru-RU" altLang="ru-RU" sz="4500">
                <a:solidFill>
                  <a:srgbClr val="FFC000"/>
                </a:solidFill>
              </a:rPr>
              <a:t/>
            </a:r>
            <a:br>
              <a:rPr lang="ru-RU" altLang="ru-RU" sz="4500">
                <a:solidFill>
                  <a:srgbClr val="FFC000"/>
                </a:solidFill>
              </a:rPr>
            </a:br>
            <a:endParaRPr lang="ru-RU" altLang="ru-RU" sz="600" b="0">
              <a:solidFill>
                <a:srgbClr val="EEECE1"/>
              </a:solidFill>
              <a:latin typeface="Calibri Light" pitchFamily="34" charset="0"/>
            </a:endParaRPr>
          </a:p>
        </p:txBody>
      </p:sp>
      <p:pic>
        <p:nvPicPr>
          <p:cNvPr id="1434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Ростехнадз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800"/>
            <a:ext cx="10271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17613" y="171450"/>
            <a:ext cx="3633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экологическому, технологическому </a:t>
            </a: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9832" y="875600"/>
            <a:ext cx="4195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ПРИОКСКОЕ УПРАВЛЕНИЕ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РОСТЕХНАДЗОРА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0" y="6613525"/>
            <a:ext cx="9906000" cy="250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endParaRPr kumimoji="1" lang="ru-RU" altLang="ru-RU" sz="1900" i="1">
              <a:solidFill>
                <a:srgbClr val="FFFFFF"/>
              </a:solidFill>
            </a:endParaRPr>
          </a:p>
        </p:txBody>
      </p:sp>
      <p:sp>
        <p:nvSpPr>
          <p:cNvPr id="14345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73950" y="6551613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1C7955CE-3A3D-41F6-A7BC-5B0B2ADB2189}" type="slidenum">
              <a:rPr lang="ru-RU" altLang="ru-RU">
                <a:solidFill>
                  <a:schemeClr val="bg1"/>
                </a:solidFill>
              </a:rPr>
              <a:pPr/>
              <a:t>9</a:t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628800"/>
            <a:ext cx="936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480" y="1488594"/>
            <a:ext cx="936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Сравнительные показатели оказания государственной услуги по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выдаче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разрешений на допуск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/>
            </a:r>
            <a:b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</a:b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в 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эксплуатацию </a:t>
            </a:r>
            <a:r>
              <a:rPr lang="ru-RU" sz="1600" dirty="0" err="1">
                <a:solidFill>
                  <a:srgbClr val="5B9BD5">
                    <a:lumMod val="75000"/>
                  </a:srgbClr>
                </a:solidFill>
              </a:rPr>
              <a:t>энергопринимающих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</a:t>
            </a:r>
            <a:r>
              <a:rPr lang="ru-RU" sz="1600" dirty="0" err="1">
                <a:solidFill>
                  <a:srgbClr val="5B9BD5">
                    <a:lumMod val="75000"/>
                  </a:srgbClr>
                </a:solidFill>
              </a:rPr>
              <a:t>теплопотребляющих</a:t>
            </a:r>
            <a:r>
              <a:rPr lang="ru-RU" sz="16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600" dirty="0" smtClean="0">
                <a:solidFill>
                  <a:srgbClr val="5B9BD5">
                    <a:lumMod val="75000"/>
                  </a:srgbClr>
                </a:solidFill>
              </a:rPr>
              <a:t>установок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 2022-2023 годы с разбивкой по областям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67632"/>
              </p:ext>
            </p:extLst>
          </p:nvPr>
        </p:nvGraphicFramePr>
        <p:xfrm>
          <a:off x="1892659" y="2708920"/>
          <a:ext cx="6120681" cy="3312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90"/>
                <a:gridCol w="1836203"/>
                <a:gridCol w="1692188"/>
              </a:tblGrid>
              <a:tr h="7895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документов /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ЕПГУ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315/0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260/1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область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282/0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1091/1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1140/0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132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772816"/>
            <a:ext cx="4013835" cy="44297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</p:pic>
    </p:spTree>
    <p:extLst>
      <p:ext uri="{BB962C8B-B14F-4D97-AF65-F5344CB8AC3E}">
        <p14:creationId xmlns:p14="http://schemas.microsoft.com/office/powerpoint/2010/main" val="10528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27991</TotalTime>
  <Words>1751</Words>
  <Application>Microsoft Office PowerPoint</Application>
  <PresentationFormat>Лист A4 (210x297 мм)</PresentationFormat>
  <Paragraphs>756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Баландина Н Н</cp:lastModifiedBy>
  <cp:revision>1281</cp:revision>
  <cp:lastPrinted>2022-11-29T13:04:30Z</cp:lastPrinted>
  <dcterms:created xsi:type="dcterms:W3CDTF">2018-03-25T13:30:13Z</dcterms:created>
  <dcterms:modified xsi:type="dcterms:W3CDTF">2024-02-19T08:28:23Z</dcterms:modified>
</cp:coreProperties>
</file>