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8" r:id="rId1"/>
  </p:sldMasterIdLst>
  <p:notesMasterIdLst>
    <p:notesMasterId r:id="rId12"/>
  </p:notesMasterIdLst>
  <p:sldIdLst>
    <p:sldId id="323" r:id="rId2"/>
    <p:sldId id="324" r:id="rId3"/>
    <p:sldId id="327" r:id="rId4"/>
    <p:sldId id="328" r:id="rId5"/>
    <p:sldId id="329" r:id="rId6"/>
    <p:sldId id="326" r:id="rId7"/>
    <p:sldId id="320" r:id="rId8"/>
    <p:sldId id="330" r:id="rId9"/>
    <p:sldId id="325" r:id="rId10"/>
    <p:sldId id="290" r:id="rId11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Устинов Д.В." initials="УД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0000"/>
    <a:srgbClr val="C4F626"/>
    <a:srgbClr val="FF0000"/>
    <a:srgbClr val="9966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4660" autoAdjust="0"/>
  </p:normalViewPr>
  <p:slideViewPr>
    <p:cSldViewPr snapToGrid="0">
      <p:cViewPr>
        <p:scale>
          <a:sx n="110" d="100"/>
          <a:sy n="110" d="100"/>
        </p:scale>
        <p:origin x="-540" y="-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39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37.36\&#1089;&#1090;&#1072;&#1088;&#1099;&#1081;%20&#1090;&#1077;&#1093;&#1085;&#1080;&#1095;&#1077;&#1089;&#1082;&#1080;&#1081;%20&#1086;&#1090;&#1076;&#1077;&#1083;\&#1055;&#1054;&#1044;&#1043;&#1054;&#1058;&#1054;&#1042;&#1050;&#1040;%20&#1050;%20&#1047;&#1048;&#1052;&#1045;%20&#1074;&#1089;&#1077;%20&#1075;&#1086;&#1076;&#1099;\2021-2022\&#1055;&#1086;&#1074;&#1088;&#1077;&#1078;&#1076;&#1072;&#1077;&#1084;&#1086;&#1089;&#1090;&#1100;%20&#1058;&#1057;%20&#1053;&#1056;&#1058;&#1069;&#1062;%202009-2020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903013034026922E-2"/>
          <c:y val="1.7181838799492671E-2"/>
          <c:w val="0.89753340870249021"/>
          <c:h val="0.79353815478020784"/>
        </c:manualLayout>
      </c:layout>
      <c:lineChart>
        <c:grouping val="standard"/>
        <c:varyColors val="0"/>
        <c:ser>
          <c:idx val="1"/>
          <c:order val="0"/>
          <c:tx>
            <c:v>Объем замены магистральных тепловых сетей</c:v>
          </c:tx>
          <c:dLbls>
            <c:dLbl>
              <c:idx val="0"/>
              <c:layout>
                <c:manualLayout>
                  <c:x val="-2.0105534031945541E-2"/>
                  <c:y val="-5.5793989845054612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0105534031945541E-2"/>
                  <c:y val="-4.1845492383790893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0105534031945541E-2"/>
                  <c:y val="4.1845492383790893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2470890976880313E-2"/>
                  <c:y val="-4.6494991537545438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3653569449347697E-2"/>
                  <c:y val="-6.0443488998809067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8922855559478157E-2"/>
                  <c:y val="-6.5092988152563619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2.8384283339217237E-2"/>
                  <c:y val="-5.5793989845054529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1.5374820142076003E-2"/>
                  <c:y val="-4.6494991537545438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1.8678869541088005E-2"/>
                  <c:y val="-4.12944647090469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81D-4253-BFF0-687F83B795F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spPr>
              <a:ln>
                <a:solidFill>
                  <a:srgbClr val="C00000"/>
                </a:solidFill>
                <a:prstDash val="dash"/>
              </a:ln>
            </c:spPr>
            <c:trendlineType val="exp"/>
            <c:dispRSqr val="0"/>
            <c:dispEq val="0"/>
          </c:trendline>
          <c:cat>
            <c:numRef>
              <c:f>'[Повреждаемость ТС НРТЭЦ 2009-2020.xls]Лист1 (2)'!$M$5:$Y$5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'[Повреждаемость ТС НРТЭЦ 2009-2020.xls]Лист1 (2)'!$M$19:$Y$19</c:f>
              <c:numCache>
                <c:formatCode>General</c:formatCode>
                <c:ptCount val="13"/>
                <c:pt idx="0">
                  <c:v>744</c:v>
                </c:pt>
                <c:pt idx="1">
                  <c:v>1074</c:v>
                </c:pt>
                <c:pt idx="2">
                  <c:v>1133</c:v>
                </c:pt>
                <c:pt idx="3">
                  <c:v>1989</c:v>
                </c:pt>
                <c:pt idx="4">
                  <c:v>2428</c:v>
                </c:pt>
                <c:pt idx="5">
                  <c:v>2390</c:v>
                </c:pt>
                <c:pt idx="6">
                  <c:v>1974</c:v>
                </c:pt>
                <c:pt idx="7">
                  <c:v>3392</c:v>
                </c:pt>
                <c:pt idx="8">
                  <c:v>6889</c:v>
                </c:pt>
                <c:pt idx="9">
                  <c:v>7330</c:v>
                </c:pt>
                <c:pt idx="10">
                  <c:v>5980</c:v>
                </c:pt>
                <c:pt idx="11">
                  <c:v>7399</c:v>
                </c:pt>
                <c:pt idx="12">
                  <c:v>6823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8-10D1-4B2A-97CD-B8AF6F170B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635456"/>
        <c:axId val="21636992"/>
      </c:lineChart>
      <c:lineChart>
        <c:grouping val="standard"/>
        <c:varyColors val="0"/>
        <c:ser>
          <c:idx val="0"/>
          <c:order val="1"/>
          <c:tx>
            <c:v>Колличество повреждений при работе тепловых сетей</c:v>
          </c:tx>
          <c:dLbls>
            <c:dLbl>
              <c:idx val="1"/>
              <c:layout>
                <c:manualLayout>
                  <c:x val="-8.2787493072716944E-3"/>
                  <c:y val="2.3247495768772719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2470890976880313E-2"/>
                  <c:y val="-6.0443488998809025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7201604866749853E-2"/>
                  <c:y val="-4.1845492383790893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9133923623369243E-3"/>
                  <c:y val="-2.7896994922527264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3.4297675701554162E-2"/>
                  <c:y val="-1.8597996615018174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7740177087010773E-2"/>
                  <c:y val="-4.6494991537545438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5.9133923623369243E-3"/>
                  <c:y val="-3.7195993230036306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2.3916291446941348E-2"/>
                  <c:y val="6.0185185185185272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0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1.4159293350920253E-2"/>
                  <c:y val="-5.5555555555555552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10D1-4B2A-97CD-B8AF6F170B9B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1.4009152155815975E-2"/>
                  <c:y val="-3.3786380216492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81D-4253-BFF0-687F83B795F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spPr>
              <a:ln cap="flat">
                <a:solidFill>
                  <a:schemeClr val="accent1"/>
                </a:solidFill>
                <a:prstDash val="dash"/>
                <a:bevel/>
                <a:headEnd type="none"/>
                <a:tailEnd type="none" w="sm" len="sm"/>
              </a:ln>
            </c:spPr>
            <c:trendlineType val="poly"/>
            <c:order val="2"/>
            <c:dispRSqr val="0"/>
            <c:dispEq val="0"/>
          </c:trendline>
          <c:cat>
            <c:numRef>
              <c:f>'[Повреждаемость ТС НРТЭЦ 2009-2020.xls]Лист1 (2)'!$M$5:$X$5</c:f>
              <c:numCache>
                <c:formatCode>General</c:formatCode>
                <c:ptCount val="12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</c:numCache>
            </c:numRef>
          </c:cat>
          <c:val>
            <c:numRef>
              <c:f>'[Повреждаемость ТС НРТЭЦ 2009-2020.xls]Лист1 (2)'!$M$11:$Y$11</c:f>
              <c:numCache>
                <c:formatCode>General</c:formatCode>
                <c:ptCount val="13"/>
                <c:pt idx="0">
                  <c:v>162</c:v>
                </c:pt>
                <c:pt idx="1">
                  <c:v>201</c:v>
                </c:pt>
                <c:pt idx="2">
                  <c:v>226</c:v>
                </c:pt>
                <c:pt idx="3">
                  <c:v>248</c:v>
                </c:pt>
                <c:pt idx="4">
                  <c:v>286</c:v>
                </c:pt>
                <c:pt idx="5">
                  <c:v>191</c:v>
                </c:pt>
                <c:pt idx="6">
                  <c:v>261</c:v>
                </c:pt>
                <c:pt idx="7">
                  <c:v>234</c:v>
                </c:pt>
                <c:pt idx="8">
                  <c:v>206</c:v>
                </c:pt>
                <c:pt idx="9">
                  <c:v>174</c:v>
                </c:pt>
                <c:pt idx="10">
                  <c:v>109</c:v>
                </c:pt>
                <c:pt idx="11">
                  <c:v>124</c:v>
                </c:pt>
                <c:pt idx="12">
                  <c:v>107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2-10D1-4B2A-97CD-B8AF6F170B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638528"/>
        <c:axId val="21640320"/>
      </c:lineChart>
      <c:catAx>
        <c:axId val="21635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21636992"/>
        <c:crosses val="autoZero"/>
        <c:auto val="1"/>
        <c:lblAlgn val="ctr"/>
        <c:lblOffset val="100"/>
        <c:tickLblSkip val="1"/>
        <c:noMultiLvlLbl val="0"/>
      </c:catAx>
      <c:valAx>
        <c:axId val="21636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635456"/>
        <c:crosses val="autoZero"/>
        <c:crossBetween val="between"/>
      </c:valAx>
      <c:catAx>
        <c:axId val="216385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640320"/>
        <c:crosses val="autoZero"/>
        <c:auto val="1"/>
        <c:lblAlgn val="ctr"/>
        <c:lblOffset val="100"/>
        <c:noMultiLvlLbl val="0"/>
      </c:catAx>
      <c:valAx>
        <c:axId val="2164032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21638528"/>
        <c:crosses val="max"/>
        <c:crossBetween val="between"/>
      </c:valAx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</c:legend>
    <c:plotVisOnly val="0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E779C1-C929-4070-A546-DFCC5041C54E}" type="doc">
      <dgm:prSet loTypeId="urn:microsoft.com/office/officeart/2005/8/layout/vList5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6CE27AD-3806-4352-81FA-FAE341FF5EF9}">
      <dgm:prSet phldrT="[Текст]"/>
      <dgm:spPr/>
      <dgm:t>
        <a:bodyPr/>
        <a:lstStyle/>
        <a:p>
          <a:r>
            <a:rPr lang="ru-RU" dirty="0" smtClean="0"/>
            <a:t>Фонд национального благосостояния </a:t>
          </a:r>
        </a:p>
        <a:p>
          <a:r>
            <a:rPr lang="ru-RU" dirty="0" smtClean="0"/>
            <a:t>(ФНБ)</a:t>
          </a:r>
          <a:endParaRPr lang="ru-RU" dirty="0"/>
        </a:p>
      </dgm:t>
    </dgm:pt>
    <dgm:pt modelId="{EC9179FA-FB15-4BAB-ABD1-ED378A97DBC4}" type="parTrans" cxnId="{6D6159C7-8FC8-45C1-A4E4-5C6D3D25EEA6}">
      <dgm:prSet/>
      <dgm:spPr/>
      <dgm:t>
        <a:bodyPr/>
        <a:lstStyle/>
        <a:p>
          <a:endParaRPr lang="ru-RU"/>
        </a:p>
      </dgm:t>
    </dgm:pt>
    <dgm:pt modelId="{916FCA7D-31A7-4D78-A7C8-4370A54DB66D}" type="sibTrans" cxnId="{6D6159C7-8FC8-45C1-A4E4-5C6D3D25EEA6}">
      <dgm:prSet/>
      <dgm:spPr/>
      <dgm:t>
        <a:bodyPr/>
        <a:lstStyle/>
        <a:p>
          <a:endParaRPr lang="ru-RU"/>
        </a:p>
      </dgm:t>
    </dgm:pt>
    <dgm:pt modelId="{01901F42-1CEB-45BE-916E-031D32124DD6}">
      <dgm:prSet phldrT="[Текст]"/>
      <dgm:spPr/>
      <dgm:t>
        <a:bodyPr/>
        <a:lstStyle/>
        <a:p>
          <a:pPr algn="l"/>
          <a:r>
            <a:rPr lang="ru-RU" b="1" dirty="0" smtClean="0"/>
            <a:t>Постановление Правительства РФ </a:t>
          </a:r>
          <a:br>
            <a:rPr lang="ru-RU" b="1" dirty="0" smtClean="0"/>
          </a:br>
          <a:r>
            <a:rPr lang="ru-RU" b="1" dirty="0" smtClean="0"/>
            <a:t>от 02.02.2022 № 87 </a:t>
          </a:r>
          <a:br>
            <a:rPr lang="ru-RU" b="1" dirty="0" smtClean="0"/>
          </a:br>
          <a:endParaRPr lang="ru-RU" dirty="0"/>
        </a:p>
      </dgm:t>
    </dgm:pt>
    <dgm:pt modelId="{4BD985E4-48CE-4935-82AA-71BCCF5250AA}" type="parTrans" cxnId="{0A420B24-9F41-4437-9D56-AED21CFFF6C0}">
      <dgm:prSet/>
      <dgm:spPr/>
      <dgm:t>
        <a:bodyPr/>
        <a:lstStyle/>
        <a:p>
          <a:endParaRPr lang="ru-RU"/>
        </a:p>
      </dgm:t>
    </dgm:pt>
    <dgm:pt modelId="{06A05ABC-FB51-4763-B992-AF36C9A99B16}" type="sibTrans" cxnId="{0A420B24-9F41-4437-9D56-AED21CFFF6C0}">
      <dgm:prSet/>
      <dgm:spPr/>
      <dgm:t>
        <a:bodyPr/>
        <a:lstStyle/>
        <a:p>
          <a:endParaRPr lang="ru-RU"/>
        </a:p>
      </dgm:t>
    </dgm:pt>
    <dgm:pt modelId="{6F9D361D-DC84-48E8-B906-CEE1D75276AA}">
      <dgm:prSet phldrT="[Текст]"/>
      <dgm:spPr/>
      <dgm:t>
        <a:bodyPr/>
        <a:lstStyle/>
        <a:p>
          <a:r>
            <a:rPr lang="ru-RU" dirty="0" smtClean="0"/>
            <a:t>Модернизация систем коммунальной инфраструктуры </a:t>
          </a:r>
          <a:br>
            <a:rPr lang="ru-RU" dirty="0" smtClean="0"/>
          </a:br>
          <a:r>
            <a:rPr lang="ru-RU" dirty="0" smtClean="0"/>
            <a:t>на 2023 - 2027 годы (МКИ)</a:t>
          </a:r>
          <a:endParaRPr lang="ru-RU" dirty="0"/>
        </a:p>
      </dgm:t>
    </dgm:pt>
    <dgm:pt modelId="{82D000DC-F9A7-4A39-9188-1BF4F6589DB2}" type="parTrans" cxnId="{FBB7CFF3-AAC0-4403-9B4A-7342D37AC3EE}">
      <dgm:prSet/>
      <dgm:spPr/>
      <dgm:t>
        <a:bodyPr/>
        <a:lstStyle/>
        <a:p>
          <a:endParaRPr lang="ru-RU"/>
        </a:p>
      </dgm:t>
    </dgm:pt>
    <dgm:pt modelId="{31A7004E-9F31-4083-B0DB-A931C7E9AF83}" type="sibTrans" cxnId="{FBB7CFF3-AAC0-4403-9B4A-7342D37AC3EE}">
      <dgm:prSet/>
      <dgm:spPr/>
      <dgm:t>
        <a:bodyPr/>
        <a:lstStyle/>
        <a:p>
          <a:endParaRPr lang="ru-RU"/>
        </a:p>
      </dgm:t>
    </dgm:pt>
    <dgm:pt modelId="{33F5F2C3-F4F3-4FE4-9A03-AC2CE85EB1EE}">
      <dgm:prSet phldrT="[Текст]"/>
      <dgm:spPr/>
      <dgm:t>
        <a:bodyPr/>
        <a:lstStyle/>
        <a:p>
          <a:r>
            <a:rPr lang="ru-RU" b="1" dirty="0" smtClean="0"/>
            <a:t>Постановление Правительства РФ </a:t>
          </a:r>
          <a:br>
            <a:rPr lang="ru-RU" b="1" dirty="0" smtClean="0"/>
          </a:br>
          <a:r>
            <a:rPr lang="ru-RU" b="1" dirty="0" smtClean="0"/>
            <a:t>от 08.12.2022 № 2253 </a:t>
          </a:r>
          <a:br>
            <a:rPr lang="ru-RU" b="1" dirty="0" smtClean="0"/>
          </a:br>
          <a:endParaRPr lang="ru-RU" dirty="0"/>
        </a:p>
      </dgm:t>
    </dgm:pt>
    <dgm:pt modelId="{0B6F97A0-B680-4F85-A06B-BDD50E853F78}" type="parTrans" cxnId="{1FB0AED1-23C4-4981-A992-E59B913D9CA9}">
      <dgm:prSet/>
      <dgm:spPr/>
      <dgm:t>
        <a:bodyPr/>
        <a:lstStyle/>
        <a:p>
          <a:endParaRPr lang="ru-RU"/>
        </a:p>
      </dgm:t>
    </dgm:pt>
    <dgm:pt modelId="{C81B04D3-2667-4008-A4B6-FAF0927C8D0E}" type="sibTrans" cxnId="{1FB0AED1-23C4-4981-A992-E59B913D9CA9}">
      <dgm:prSet/>
      <dgm:spPr/>
      <dgm:t>
        <a:bodyPr/>
        <a:lstStyle/>
        <a:p>
          <a:endParaRPr lang="ru-RU"/>
        </a:p>
      </dgm:t>
    </dgm:pt>
    <dgm:pt modelId="{E0DE946F-61D1-4C22-B6E0-02AFEF25477A}">
      <dgm:prSet phldrT="[Текст]"/>
      <dgm:spPr/>
      <dgm:t>
        <a:bodyPr/>
        <a:lstStyle/>
        <a:p>
          <a:r>
            <a:rPr lang="ru-RU" dirty="0" smtClean="0"/>
            <a:t>Специальные казначейские кредиты (СКК)</a:t>
          </a:r>
          <a:endParaRPr lang="ru-RU" dirty="0"/>
        </a:p>
      </dgm:t>
    </dgm:pt>
    <dgm:pt modelId="{03BBE3B6-48A1-47DC-8680-229FAB527201}" type="parTrans" cxnId="{A7E69B2B-85CE-4D9A-933A-437CCE76FA96}">
      <dgm:prSet/>
      <dgm:spPr/>
      <dgm:t>
        <a:bodyPr/>
        <a:lstStyle/>
        <a:p>
          <a:endParaRPr lang="ru-RU"/>
        </a:p>
      </dgm:t>
    </dgm:pt>
    <dgm:pt modelId="{E010F17E-CBF6-473C-A8F4-9418ECCDB23A}" type="sibTrans" cxnId="{A7E69B2B-85CE-4D9A-933A-437CCE76FA96}">
      <dgm:prSet/>
      <dgm:spPr/>
      <dgm:t>
        <a:bodyPr/>
        <a:lstStyle/>
        <a:p>
          <a:endParaRPr lang="ru-RU"/>
        </a:p>
      </dgm:t>
    </dgm:pt>
    <dgm:pt modelId="{5DD9A483-60A7-458C-A828-D0DC8B738469}">
      <dgm:prSet phldrT="[Текст]"/>
      <dgm:spPr/>
      <dgm:t>
        <a:bodyPr/>
        <a:lstStyle/>
        <a:p>
          <a:r>
            <a:rPr lang="ru-RU" b="1" dirty="0" smtClean="0"/>
            <a:t>Постановление Правительства РФ </a:t>
          </a:r>
          <a:br>
            <a:rPr lang="ru-RU" b="1" dirty="0" smtClean="0"/>
          </a:br>
          <a:r>
            <a:rPr lang="ru-RU" b="1" dirty="0" smtClean="0"/>
            <a:t>от 31.03.2023 № 525 </a:t>
          </a:r>
          <a:br>
            <a:rPr lang="ru-RU" b="1" dirty="0" smtClean="0"/>
          </a:br>
          <a:endParaRPr lang="ru-RU" dirty="0"/>
        </a:p>
      </dgm:t>
    </dgm:pt>
    <dgm:pt modelId="{6EC0BBAA-F0A9-4B47-88E6-FBB7E9C8F0B9}" type="parTrans" cxnId="{9434B124-871C-4B30-B3F7-A24F947EFD5B}">
      <dgm:prSet/>
      <dgm:spPr/>
      <dgm:t>
        <a:bodyPr/>
        <a:lstStyle/>
        <a:p>
          <a:endParaRPr lang="ru-RU"/>
        </a:p>
      </dgm:t>
    </dgm:pt>
    <dgm:pt modelId="{FB8759C4-2A4B-40D5-B028-F30733C77D52}" type="sibTrans" cxnId="{9434B124-871C-4B30-B3F7-A24F947EFD5B}">
      <dgm:prSet/>
      <dgm:spPr/>
      <dgm:t>
        <a:bodyPr/>
        <a:lstStyle/>
        <a:p>
          <a:endParaRPr lang="ru-RU"/>
        </a:p>
      </dgm:t>
    </dgm:pt>
    <dgm:pt modelId="{C43DB197-0D42-4BBA-AC95-D6883855E9F4}" type="pres">
      <dgm:prSet presAssocID="{B6E779C1-C929-4070-A546-DFCC5041C54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6FDC54-1954-4BAB-8FFE-EF1699C9495B}" type="pres">
      <dgm:prSet presAssocID="{46CE27AD-3806-4352-81FA-FAE341FF5EF9}" presName="linNode" presStyleCnt="0"/>
      <dgm:spPr/>
    </dgm:pt>
    <dgm:pt modelId="{042F7080-B2B5-4FFB-928C-A908F625B29A}" type="pres">
      <dgm:prSet presAssocID="{46CE27AD-3806-4352-81FA-FAE341FF5EF9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1D6EF-249B-4570-BC0E-51391EE90829}" type="pres">
      <dgm:prSet presAssocID="{46CE27AD-3806-4352-81FA-FAE341FF5EF9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2F359-A30E-450B-8938-8B5D92A2643C}" type="pres">
      <dgm:prSet presAssocID="{916FCA7D-31A7-4D78-A7C8-4370A54DB66D}" presName="sp" presStyleCnt="0"/>
      <dgm:spPr/>
    </dgm:pt>
    <dgm:pt modelId="{D222BCEA-4C7E-4643-A5AE-814C6E14FFA3}" type="pres">
      <dgm:prSet presAssocID="{6F9D361D-DC84-48E8-B906-CEE1D75276AA}" presName="linNode" presStyleCnt="0"/>
      <dgm:spPr/>
    </dgm:pt>
    <dgm:pt modelId="{297E1CE7-11DA-4EFF-B25C-59E8C7F98314}" type="pres">
      <dgm:prSet presAssocID="{6F9D361D-DC84-48E8-B906-CEE1D75276AA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7EF377-BCB3-45F9-9F86-1D82806E342D}" type="pres">
      <dgm:prSet presAssocID="{6F9D361D-DC84-48E8-B906-CEE1D75276AA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932760-B08F-4D19-956F-2482C4672F7F}" type="pres">
      <dgm:prSet presAssocID="{31A7004E-9F31-4083-B0DB-A931C7E9AF83}" presName="sp" presStyleCnt="0"/>
      <dgm:spPr/>
    </dgm:pt>
    <dgm:pt modelId="{C18C0D0C-304E-45FA-9919-D9EB651B05B1}" type="pres">
      <dgm:prSet presAssocID="{E0DE946F-61D1-4C22-B6E0-02AFEF25477A}" presName="linNode" presStyleCnt="0"/>
      <dgm:spPr/>
    </dgm:pt>
    <dgm:pt modelId="{B7DD639C-15AD-4A98-8576-B8B28577B25F}" type="pres">
      <dgm:prSet presAssocID="{E0DE946F-61D1-4C22-B6E0-02AFEF25477A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B0BB0D-9FBD-459C-9A70-7ECC4E5C4707}" type="pres">
      <dgm:prSet presAssocID="{E0DE946F-61D1-4C22-B6E0-02AFEF25477A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A20F47-A9C6-4D61-B064-1956E9E7C9DF}" type="presOf" srcId="{B6E779C1-C929-4070-A546-DFCC5041C54E}" destId="{C43DB197-0D42-4BBA-AC95-D6883855E9F4}" srcOrd="0" destOrd="0" presId="urn:microsoft.com/office/officeart/2005/8/layout/vList5"/>
    <dgm:cxn modelId="{82C45DBA-4D90-4AC4-A9A8-8264B399371B}" type="presOf" srcId="{46CE27AD-3806-4352-81FA-FAE341FF5EF9}" destId="{042F7080-B2B5-4FFB-928C-A908F625B29A}" srcOrd="0" destOrd="0" presId="urn:microsoft.com/office/officeart/2005/8/layout/vList5"/>
    <dgm:cxn modelId="{A7E69B2B-85CE-4D9A-933A-437CCE76FA96}" srcId="{B6E779C1-C929-4070-A546-DFCC5041C54E}" destId="{E0DE946F-61D1-4C22-B6E0-02AFEF25477A}" srcOrd="2" destOrd="0" parTransId="{03BBE3B6-48A1-47DC-8680-229FAB527201}" sibTransId="{E010F17E-CBF6-473C-A8F4-9418ECCDB23A}"/>
    <dgm:cxn modelId="{6D6159C7-8FC8-45C1-A4E4-5C6D3D25EEA6}" srcId="{B6E779C1-C929-4070-A546-DFCC5041C54E}" destId="{46CE27AD-3806-4352-81FA-FAE341FF5EF9}" srcOrd="0" destOrd="0" parTransId="{EC9179FA-FB15-4BAB-ABD1-ED378A97DBC4}" sibTransId="{916FCA7D-31A7-4D78-A7C8-4370A54DB66D}"/>
    <dgm:cxn modelId="{FBB7CFF3-AAC0-4403-9B4A-7342D37AC3EE}" srcId="{B6E779C1-C929-4070-A546-DFCC5041C54E}" destId="{6F9D361D-DC84-48E8-B906-CEE1D75276AA}" srcOrd="1" destOrd="0" parTransId="{82D000DC-F9A7-4A39-9188-1BF4F6589DB2}" sibTransId="{31A7004E-9F31-4083-B0DB-A931C7E9AF83}"/>
    <dgm:cxn modelId="{1FB0AED1-23C4-4981-A992-E59B913D9CA9}" srcId="{6F9D361D-DC84-48E8-B906-CEE1D75276AA}" destId="{33F5F2C3-F4F3-4FE4-9A03-AC2CE85EB1EE}" srcOrd="0" destOrd="0" parTransId="{0B6F97A0-B680-4F85-A06B-BDD50E853F78}" sibTransId="{C81B04D3-2667-4008-A4B6-FAF0927C8D0E}"/>
    <dgm:cxn modelId="{600CE348-CA87-4E34-B4A2-0C55979E05E4}" type="presOf" srcId="{E0DE946F-61D1-4C22-B6E0-02AFEF25477A}" destId="{B7DD639C-15AD-4A98-8576-B8B28577B25F}" srcOrd="0" destOrd="0" presId="urn:microsoft.com/office/officeart/2005/8/layout/vList5"/>
    <dgm:cxn modelId="{9B7C14F8-0B06-4404-8DB7-C8EC3A85C9B3}" type="presOf" srcId="{6F9D361D-DC84-48E8-B906-CEE1D75276AA}" destId="{297E1CE7-11DA-4EFF-B25C-59E8C7F98314}" srcOrd="0" destOrd="0" presId="urn:microsoft.com/office/officeart/2005/8/layout/vList5"/>
    <dgm:cxn modelId="{0A420B24-9F41-4437-9D56-AED21CFFF6C0}" srcId="{46CE27AD-3806-4352-81FA-FAE341FF5EF9}" destId="{01901F42-1CEB-45BE-916E-031D32124DD6}" srcOrd="0" destOrd="0" parTransId="{4BD985E4-48CE-4935-82AA-71BCCF5250AA}" sibTransId="{06A05ABC-FB51-4763-B992-AF36C9A99B16}"/>
    <dgm:cxn modelId="{DF644A36-61A2-4F6A-9F48-57F35B460406}" type="presOf" srcId="{5DD9A483-60A7-458C-A828-D0DC8B738469}" destId="{F9B0BB0D-9FBD-459C-9A70-7ECC4E5C4707}" srcOrd="0" destOrd="0" presId="urn:microsoft.com/office/officeart/2005/8/layout/vList5"/>
    <dgm:cxn modelId="{B7A733A3-3B57-4FD7-856A-1C550BCF0400}" type="presOf" srcId="{33F5F2C3-F4F3-4FE4-9A03-AC2CE85EB1EE}" destId="{CD7EF377-BCB3-45F9-9F86-1D82806E342D}" srcOrd="0" destOrd="0" presId="urn:microsoft.com/office/officeart/2005/8/layout/vList5"/>
    <dgm:cxn modelId="{9434B124-871C-4B30-B3F7-A24F947EFD5B}" srcId="{E0DE946F-61D1-4C22-B6E0-02AFEF25477A}" destId="{5DD9A483-60A7-458C-A828-D0DC8B738469}" srcOrd="0" destOrd="0" parTransId="{6EC0BBAA-F0A9-4B47-88E6-FBB7E9C8F0B9}" sibTransId="{FB8759C4-2A4B-40D5-B028-F30733C77D52}"/>
    <dgm:cxn modelId="{D589C85D-CA7B-42F3-AF00-C77F3DB7E9F3}" type="presOf" srcId="{01901F42-1CEB-45BE-916E-031D32124DD6}" destId="{AA51D6EF-249B-4570-BC0E-51391EE90829}" srcOrd="0" destOrd="0" presId="urn:microsoft.com/office/officeart/2005/8/layout/vList5"/>
    <dgm:cxn modelId="{1DBA860B-216C-4B02-B795-52D266738E45}" type="presParOf" srcId="{C43DB197-0D42-4BBA-AC95-D6883855E9F4}" destId="{346FDC54-1954-4BAB-8FFE-EF1699C9495B}" srcOrd="0" destOrd="0" presId="urn:microsoft.com/office/officeart/2005/8/layout/vList5"/>
    <dgm:cxn modelId="{71686079-C4F2-4F54-A619-406EBDF3FFB4}" type="presParOf" srcId="{346FDC54-1954-4BAB-8FFE-EF1699C9495B}" destId="{042F7080-B2B5-4FFB-928C-A908F625B29A}" srcOrd="0" destOrd="0" presId="urn:microsoft.com/office/officeart/2005/8/layout/vList5"/>
    <dgm:cxn modelId="{DC84B770-5029-42A9-8002-6609D81B28E5}" type="presParOf" srcId="{346FDC54-1954-4BAB-8FFE-EF1699C9495B}" destId="{AA51D6EF-249B-4570-BC0E-51391EE90829}" srcOrd="1" destOrd="0" presId="urn:microsoft.com/office/officeart/2005/8/layout/vList5"/>
    <dgm:cxn modelId="{343059C3-674A-4AA1-B6FA-2D04A04DE508}" type="presParOf" srcId="{C43DB197-0D42-4BBA-AC95-D6883855E9F4}" destId="{03C2F359-A30E-450B-8938-8B5D92A2643C}" srcOrd="1" destOrd="0" presId="urn:microsoft.com/office/officeart/2005/8/layout/vList5"/>
    <dgm:cxn modelId="{F4AA4FEC-54CD-47BC-85EF-ECE98CC8757C}" type="presParOf" srcId="{C43DB197-0D42-4BBA-AC95-D6883855E9F4}" destId="{D222BCEA-4C7E-4643-A5AE-814C6E14FFA3}" srcOrd="2" destOrd="0" presId="urn:microsoft.com/office/officeart/2005/8/layout/vList5"/>
    <dgm:cxn modelId="{A01C9ED0-EC8B-490D-B49C-14B6BA021273}" type="presParOf" srcId="{D222BCEA-4C7E-4643-A5AE-814C6E14FFA3}" destId="{297E1CE7-11DA-4EFF-B25C-59E8C7F98314}" srcOrd="0" destOrd="0" presId="urn:microsoft.com/office/officeart/2005/8/layout/vList5"/>
    <dgm:cxn modelId="{1EB63B0B-B30D-413B-9F3A-9D5D1016B437}" type="presParOf" srcId="{D222BCEA-4C7E-4643-A5AE-814C6E14FFA3}" destId="{CD7EF377-BCB3-45F9-9F86-1D82806E342D}" srcOrd="1" destOrd="0" presId="urn:microsoft.com/office/officeart/2005/8/layout/vList5"/>
    <dgm:cxn modelId="{78C0B74C-0082-42EE-A03F-08A117247F39}" type="presParOf" srcId="{C43DB197-0D42-4BBA-AC95-D6883855E9F4}" destId="{BF932760-B08F-4D19-956F-2482C4672F7F}" srcOrd="3" destOrd="0" presId="urn:microsoft.com/office/officeart/2005/8/layout/vList5"/>
    <dgm:cxn modelId="{9826D645-6504-4936-B0CF-535858C83489}" type="presParOf" srcId="{C43DB197-0D42-4BBA-AC95-D6883855E9F4}" destId="{C18C0D0C-304E-45FA-9919-D9EB651B05B1}" srcOrd="4" destOrd="0" presId="urn:microsoft.com/office/officeart/2005/8/layout/vList5"/>
    <dgm:cxn modelId="{EFDF1283-40BF-4ADC-BBB1-BCD6293D2C6E}" type="presParOf" srcId="{C18C0D0C-304E-45FA-9919-D9EB651B05B1}" destId="{B7DD639C-15AD-4A98-8576-B8B28577B25F}" srcOrd="0" destOrd="0" presId="urn:microsoft.com/office/officeart/2005/8/layout/vList5"/>
    <dgm:cxn modelId="{B8A93C7A-2597-4A87-A747-9B9C4FEC3C20}" type="presParOf" srcId="{C18C0D0C-304E-45FA-9919-D9EB651B05B1}" destId="{F9B0BB0D-9FBD-459C-9A70-7ECC4E5C470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51D6EF-249B-4570-BC0E-51391EE90829}">
      <dsp:nvSpPr>
        <dsp:cNvPr id="0" name=""/>
        <dsp:cNvSpPr/>
      </dsp:nvSpPr>
      <dsp:spPr>
        <a:xfrm rot="5400000">
          <a:off x="6395225" y="-2473032"/>
          <a:ext cx="1369982" cy="6663733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Постановление Правительства РФ </a:t>
          </a:r>
          <a:br>
            <a:rPr lang="ru-RU" sz="2400" b="1" kern="1200" dirty="0" smtClean="0"/>
          </a:br>
          <a:r>
            <a:rPr lang="ru-RU" sz="2400" b="1" kern="1200" dirty="0" smtClean="0"/>
            <a:t>от 02.02.2022 № 87 </a:t>
          </a:r>
          <a:br>
            <a:rPr lang="ru-RU" sz="2400" b="1" kern="1200" dirty="0" smtClean="0"/>
          </a:br>
          <a:endParaRPr lang="ru-RU" sz="2400" kern="1200" dirty="0"/>
        </a:p>
      </dsp:txBody>
      <dsp:txXfrm rot="-5400000">
        <a:off x="3748350" y="240720"/>
        <a:ext cx="6596856" cy="1236228"/>
      </dsp:txXfrm>
    </dsp:sp>
    <dsp:sp modelId="{042F7080-B2B5-4FFB-928C-A908F625B29A}">
      <dsp:nvSpPr>
        <dsp:cNvPr id="0" name=""/>
        <dsp:cNvSpPr/>
      </dsp:nvSpPr>
      <dsp:spPr>
        <a:xfrm>
          <a:off x="0" y="2594"/>
          <a:ext cx="3748349" cy="171247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Фонд национального благосостояния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(ФНБ)</a:t>
          </a:r>
          <a:endParaRPr lang="ru-RU" sz="2200" kern="1200" dirty="0"/>
        </a:p>
      </dsp:txBody>
      <dsp:txXfrm>
        <a:off x="83596" y="86190"/>
        <a:ext cx="3581157" cy="1545286"/>
      </dsp:txXfrm>
    </dsp:sp>
    <dsp:sp modelId="{CD7EF377-BCB3-45F9-9F86-1D82806E342D}">
      <dsp:nvSpPr>
        <dsp:cNvPr id="0" name=""/>
        <dsp:cNvSpPr/>
      </dsp:nvSpPr>
      <dsp:spPr>
        <a:xfrm rot="5400000">
          <a:off x="6395225" y="-674930"/>
          <a:ext cx="1369982" cy="6663733"/>
        </a:xfrm>
        <a:prstGeom prst="round2SameRect">
          <a:avLst/>
        </a:prstGeom>
        <a:solidFill>
          <a:schemeClr val="accent2">
            <a:tint val="40000"/>
            <a:alpha val="90000"/>
            <a:hueOff val="543951"/>
            <a:satOff val="25289"/>
            <a:lumOff val="1864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43951"/>
              <a:satOff val="25289"/>
              <a:lumOff val="186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Постановление Правительства РФ </a:t>
          </a:r>
          <a:br>
            <a:rPr lang="ru-RU" sz="2400" b="1" kern="1200" dirty="0" smtClean="0"/>
          </a:br>
          <a:r>
            <a:rPr lang="ru-RU" sz="2400" b="1" kern="1200" dirty="0" smtClean="0"/>
            <a:t>от 08.12.2022 № 2253 </a:t>
          </a:r>
          <a:br>
            <a:rPr lang="ru-RU" sz="2400" b="1" kern="1200" dirty="0" smtClean="0"/>
          </a:br>
          <a:endParaRPr lang="ru-RU" sz="2400" kern="1200" dirty="0"/>
        </a:p>
      </dsp:txBody>
      <dsp:txXfrm rot="-5400000">
        <a:off x="3748350" y="2038822"/>
        <a:ext cx="6596856" cy="1236228"/>
      </dsp:txXfrm>
    </dsp:sp>
    <dsp:sp modelId="{297E1CE7-11DA-4EFF-B25C-59E8C7F98314}">
      <dsp:nvSpPr>
        <dsp:cNvPr id="0" name=""/>
        <dsp:cNvSpPr/>
      </dsp:nvSpPr>
      <dsp:spPr>
        <a:xfrm>
          <a:off x="0" y="1800696"/>
          <a:ext cx="3748349" cy="1712478"/>
        </a:xfrm>
        <a:prstGeom prst="roundRect">
          <a:avLst/>
        </a:prstGeom>
        <a:gradFill rotWithShape="0">
          <a:gsLst>
            <a:gs pos="0">
              <a:schemeClr val="accent2">
                <a:hueOff val="899978"/>
                <a:satOff val="24292"/>
                <a:lumOff val="2550"/>
                <a:alphaOff val="0"/>
                <a:shade val="51000"/>
                <a:satMod val="130000"/>
              </a:schemeClr>
            </a:gs>
            <a:gs pos="80000">
              <a:schemeClr val="accent2">
                <a:hueOff val="899978"/>
                <a:satOff val="24292"/>
                <a:lumOff val="2550"/>
                <a:alphaOff val="0"/>
                <a:shade val="93000"/>
                <a:satMod val="130000"/>
              </a:schemeClr>
            </a:gs>
            <a:gs pos="100000">
              <a:schemeClr val="accent2">
                <a:hueOff val="899978"/>
                <a:satOff val="24292"/>
                <a:lumOff val="25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Модернизация систем коммунальной инфраструктуры </a:t>
          </a:r>
          <a:br>
            <a:rPr lang="ru-RU" sz="2200" kern="1200" dirty="0" smtClean="0"/>
          </a:br>
          <a:r>
            <a:rPr lang="ru-RU" sz="2200" kern="1200" dirty="0" smtClean="0"/>
            <a:t>на 2023 - 2027 годы (МКИ)</a:t>
          </a:r>
          <a:endParaRPr lang="ru-RU" sz="2200" kern="1200" dirty="0"/>
        </a:p>
      </dsp:txBody>
      <dsp:txXfrm>
        <a:off x="83596" y="1884292"/>
        <a:ext cx="3581157" cy="1545286"/>
      </dsp:txXfrm>
    </dsp:sp>
    <dsp:sp modelId="{F9B0BB0D-9FBD-459C-9A70-7ECC4E5C4707}">
      <dsp:nvSpPr>
        <dsp:cNvPr id="0" name=""/>
        <dsp:cNvSpPr/>
      </dsp:nvSpPr>
      <dsp:spPr>
        <a:xfrm rot="5400000">
          <a:off x="6395225" y="1123171"/>
          <a:ext cx="1369982" cy="6663733"/>
        </a:xfrm>
        <a:prstGeom prst="round2SameRect">
          <a:avLst/>
        </a:prstGeom>
        <a:solidFill>
          <a:schemeClr val="accent2">
            <a:tint val="40000"/>
            <a:alpha val="90000"/>
            <a:hueOff val="1087901"/>
            <a:satOff val="50578"/>
            <a:lumOff val="3728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1087901"/>
              <a:satOff val="50578"/>
              <a:lumOff val="37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Постановление Правительства РФ </a:t>
          </a:r>
          <a:br>
            <a:rPr lang="ru-RU" sz="2400" b="1" kern="1200" dirty="0" smtClean="0"/>
          </a:br>
          <a:r>
            <a:rPr lang="ru-RU" sz="2400" b="1" kern="1200" dirty="0" smtClean="0"/>
            <a:t>от 31.03.2023 № 525 </a:t>
          </a:r>
          <a:br>
            <a:rPr lang="ru-RU" sz="2400" b="1" kern="1200" dirty="0" smtClean="0"/>
          </a:br>
          <a:endParaRPr lang="ru-RU" sz="2400" kern="1200" dirty="0"/>
        </a:p>
      </dsp:txBody>
      <dsp:txXfrm rot="-5400000">
        <a:off x="3748350" y="3836924"/>
        <a:ext cx="6596856" cy="1236228"/>
      </dsp:txXfrm>
    </dsp:sp>
    <dsp:sp modelId="{B7DD639C-15AD-4A98-8576-B8B28577B25F}">
      <dsp:nvSpPr>
        <dsp:cNvPr id="0" name=""/>
        <dsp:cNvSpPr/>
      </dsp:nvSpPr>
      <dsp:spPr>
        <a:xfrm>
          <a:off x="0" y="3598799"/>
          <a:ext cx="3748349" cy="1712478"/>
        </a:xfrm>
        <a:prstGeom prst="roundRect">
          <a:avLst/>
        </a:prstGeom>
        <a:gradFill rotWithShape="0">
          <a:gsLst>
            <a:gs pos="0">
              <a:schemeClr val="accent2">
                <a:hueOff val="1799955"/>
                <a:satOff val="48584"/>
                <a:lumOff val="5099"/>
                <a:alphaOff val="0"/>
                <a:shade val="51000"/>
                <a:satMod val="130000"/>
              </a:schemeClr>
            </a:gs>
            <a:gs pos="80000">
              <a:schemeClr val="accent2">
                <a:hueOff val="1799955"/>
                <a:satOff val="48584"/>
                <a:lumOff val="5099"/>
                <a:alphaOff val="0"/>
                <a:shade val="93000"/>
                <a:satMod val="130000"/>
              </a:schemeClr>
            </a:gs>
            <a:gs pos="100000">
              <a:schemeClr val="accent2">
                <a:hueOff val="1799955"/>
                <a:satOff val="48584"/>
                <a:lumOff val="509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Специальные казначейские кредиты (СКК)</a:t>
          </a:r>
          <a:endParaRPr lang="ru-RU" sz="2200" kern="1200" dirty="0"/>
        </a:p>
      </dsp:txBody>
      <dsp:txXfrm>
        <a:off x="83596" y="3682395"/>
        <a:ext cx="3581157" cy="15452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015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015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fld id="{0844B06D-A6D4-46CF-87EC-38047B2D2B11}" type="datetimeFigureOut">
              <a:rPr lang="ru-RU" smtClean="0"/>
              <a:t>16.06.2023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01" tIns="45501" rIns="91001" bIns="4550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6106"/>
            <a:ext cx="5438140" cy="4467305"/>
          </a:xfrm>
          <a:prstGeom prst="rect">
            <a:avLst/>
          </a:prstGeom>
        </p:spPr>
        <p:txBody>
          <a:bodyPr vert="horz" lIns="91001" tIns="45501" rIns="91001" bIns="4550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626"/>
            <a:ext cx="2945659" cy="496014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30626"/>
            <a:ext cx="2945659" cy="496014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B8D131FE-3E30-4137-B4AD-C14D76BC0D1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2670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1B176DB-CB4C-4BDA-AE48-3E77A2BE542C}" type="slidenum">
              <a:rPr lang="ru-RU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434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131FE-3E30-4137-B4AD-C14D76BC0D10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5238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131FE-3E30-4137-B4AD-C14D76BC0D10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5238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131FE-3E30-4137-B4AD-C14D76BC0D10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5435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9E701-FCA6-4652-AD2E-855B4D9E45C2}" type="datetimeFigureOut">
              <a:rPr lang="ru-RU" smtClean="0"/>
              <a:pPr/>
              <a:t>16.06.2023</a:t>
            </a:fld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6E6229-D44A-490B-8B46-180EE845509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9E701-FCA6-4652-AD2E-855B4D9E45C2}" type="datetimeFigureOut">
              <a:rPr lang="ru-RU" smtClean="0"/>
              <a:pPr/>
              <a:t>16.06.2023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6229-D44A-490B-8B46-180EE845509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9E701-FCA6-4652-AD2E-855B4D9E45C2}" type="datetimeFigureOut">
              <a:rPr lang="ru-RU" smtClean="0"/>
              <a:pPr/>
              <a:t>16.06.2023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6229-D44A-490B-8B46-180EE845509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9E701-FCA6-4652-AD2E-855B4D9E45C2}" type="datetimeFigureOut">
              <a:rPr lang="ru-RU" smtClean="0"/>
              <a:pPr/>
              <a:t>16.06.2023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6229-D44A-490B-8B46-180EE845509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3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9E701-FCA6-4652-AD2E-855B4D9E45C2}" type="datetimeFigureOut">
              <a:rPr lang="ru-RU" smtClean="0"/>
              <a:pPr/>
              <a:t>16.06.2023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6229-D44A-490B-8B46-180EE845509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9E701-FCA6-4652-AD2E-855B4D9E45C2}" type="datetimeFigureOut">
              <a:rPr lang="ru-RU" smtClean="0"/>
              <a:pPr/>
              <a:t>16.06.2023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6229-D44A-490B-8B46-180EE845509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9E701-FCA6-4652-AD2E-855B4D9E45C2}" type="datetimeFigureOut">
              <a:rPr lang="ru-RU" smtClean="0"/>
              <a:pPr/>
              <a:t>16.06.2023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6229-D44A-490B-8B46-180EE845509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9E701-FCA6-4652-AD2E-855B4D9E45C2}" type="datetimeFigureOut">
              <a:rPr lang="ru-RU" smtClean="0"/>
              <a:pPr/>
              <a:t>16.06.2023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6229-D44A-490B-8B46-180EE845509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9E701-FCA6-4652-AD2E-855B4D9E45C2}" type="datetimeFigureOut">
              <a:rPr lang="ru-RU" smtClean="0"/>
              <a:pPr/>
              <a:t>16.06.2023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6229-D44A-490B-8B46-180EE845509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9E701-FCA6-4652-AD2E-855B4D9E45C2}" type="datetimeFigureOut">
              <a:rPr lang="ru-RU" smtClean="0"/>
              <a:pPr/>
              <a:t>16.06.2023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6229-D44A-490B-8B46-180EE845509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9E701-FCA6-4652-AD2E-855B4D9E45C2}" type="datetimeFigureOut">
              <a:rPr lang="ru-RU" smtClean="0"/>
              <a:pPr/>
              <a:t>16.06.2023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E6229-D44A-490B-8B46-180EE845509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379E701-FCA6-4652-AD2E-855B4D9E45C2}" type="datetimeFigureOut">
              <a:rPr lang="ru-RU" smtClean="0"/>
              <a:pPr/>
              <a:t>16.06.2023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26E6229-D44A-490B-8B46-180EE845509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29207" y="3932079"/>
            <a:ext cx="11457992" cy="1807353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Правительство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Рязанской области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43997" y="6343652"/>
            <a:ext cx="1028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 descr="E:\My art\гербы\Gerb_5x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55621" y="333133"/>
            <a:ext cx="3520579" cy="3153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238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2047415" y="2885821"/>
            <a:ext cx="8229600" cy="838200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alt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</a:p>
        </p:txBody>
      </p:sp>
      <p:pic>
        <p:nvPicPr>
          <p:cNvPr id="5" name="Picture 6" descr="E:\My art\гербы\Gerb_5x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68494" y="73479"/>
            <a:ext cx="973137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238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795" y="64385"/>
            <a:ext cx="10018713" cy="117128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3600" b="1" dirty="0" smtClean="0"/>
              <a:t>Капитальный ремонт магистральных тепловых сетей за счет средств областного бюджета</a:t>
            </a:r>
            <a:endParaRPr lang="ru-RU" sz="3600" b="1" dirty="0"/>
          </a:p>
        </p:txBody>
      </p:sp>
      <p:pic>
        <p:nvPicPr>
          <p:cNvPr id="5" name="Picture 6" descr="E:\My art\гербы\Gerb_5x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19508" y="78469"/>
            <a:ext cx="973137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387708" y="1716526"/>
            <a:ext cx="6104452" cy="4986069"/>
          </a:xfrm>
          <a:ln>
            <a:noFill/>
          </a:ln>
        </p:spPr>
        <p:txBody>
          <a:bodyPr>
            <a:normAutofit fontScale="925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 2018 по 2022 год на капитальный ремонт </a:t>
            </a:r>
            <a:b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34,4 км магистральных тепловых сетей из областного бюджета выделено более 1 млрд руб., в том числе: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2018 год – 210 млн руб., заменено 6,9 км тс;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2019 год – 210 млн руб., заменено 7,3 км тс;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2020 год – 210 млн руб., заменено 6 км тс;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2021 год – 205 млн руб., заменено 7,4 км тс;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2022 год – 210 млн руб., заменено 6,8 км тс.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" name="Picture 3" descr="C:\Users\ivanov\Desktop\презентация Челенко В.Г\2021\Освоение 150 млн\Новослободская\ул. Новослободская, 3ТК -3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474" y="1242501"/>
            <a:ext cx="2766868" cy="340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ivanov\Desktop\презентация Челенко В.Г\2021\Освоение 150 млн\Татарская\ул. Татарская, 1ТК-5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757" y="4645276"/>
            <a:ext cx="2557207" cy="205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ivanov\Desktop\презентация Челенко В.Г\2021\Освоение 150 млн\Татарская\ул. Татарская, 1ТК-532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474" y="4645276"/>
            <a:ext cx="2762920" cy="205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E:\Фото\Тимуровцев\ул. Тимуровцев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757" y="1235667"/>
            <a:ext cx="2557207" cy="3409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38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696869" y="215971"/>
            <a:ext cx="9601200" cy="885699"/>
          </a:xfrm>
        </p:spPr>
        <p:txBody>
          <a:bodyPr>
            <a:noAutofit/>
          </a:bodyPr>
          <a:lstStyle/>
          <a:p>
            <a:pPr defTabSz="1219170">
              <a:lnSpc>
                <a:spcPct val="100000"/>
              </a:lnSpc>
              <a:spcBef>
                <a:spcPts val="0"/>
              </a:spcBef>
            </a:pPr>
            <a:r>
              <a:rPr lang="ru-RU" sz="3200" b="1" dirty="0">
                <a:ea typeface="+mn-ea"/>
                <a:cs typeface="Times New Roman" pitchFamily="18" charset="0"/>
              </a:rPr>
              <a:t>Анализ повреждаемости и замены </a:t>
            </a:r>
            <a:br>
              <a:rPr lang="ru-RU" sz="3200" b="1" dirty="0">
                <a:ea typeface="+mn-ea"/>
                <a:cs typeface="Times New Roman" pitchFamily="18" charset="0"/>
              </a:rPr>
            </a:br>
            <a:r>
              <a:rPr lang="ru-RU" sz="3200" b="1" dirty="0">
                <a:ea typeface="+mn-ea"/>
                <a:cs typeface="Times New Roman" pitchFamily="18" charset="0"/>
              </a:rPr>
              <a:t>магистральных тепловых сетей в г. Рязани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043554"/>
              </p:ext>
            </p:extLst>
          </p:nvPr>
        </p:nvGraphicFramePr>
        <p:xfrm>
          <a:off x="448575" y="1162052"/>
          <a:ext cx="11127118" cy="5535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6" descr="E:\My art\гербы\Gerb_5x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19508" y="78469"/>
            <a:ext cx="973137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150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\\192.168.37.36\почта\Отдел коммунального хозяйства\ФОТО КР ТС\Первом.пр. 1ТК-575 путепрово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786" y="3172070"/>
            <a:ext cx="27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192.168.37.36\почта\Отдел коммунального хозяйства\ФОТО КР ТС\Завражного-пл. Побед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7886" y="3172070"/>
            <a:ext cx="2645967" cy="3527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1266098" cy="117128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100" b="1" dirty="0"/>
              <a:t>Капитальный ремонт магистральных тепловых сетей за счет средств областного бюджета в 2023 году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370936" y="1272512"/>
            <a:ext cx="5357004" cy="2107818"/>
          </a:xfrm>
          <a:ln>
            <a:noFill/>
          </a:ln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 областного бюджета на капитальный ремонт магистральных тепловых сетей выделено 259 млн руб.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L= 6050 </a:t>
            </a: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м,</a:t>
            </a:r>
            <a:r>
              <a:rPr lang="en-US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</a:t>
            </a:r>
            <a:r>
              <a:rPr lang="en-US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600 </a:t>
            </a: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мм</a:t>
            </a:r>
            <a:endParaRPr lang="ru-RU" sz="2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\\192.168.37.36\почта\Отдел коммунального хозяйства\ФОТО КР ТС\Завражного - пл. Побед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7886" y="1113719"/>
            <a:ext cx="2645967" cy="32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192.168.37.36\почта\Отдел коммунального хозяйства\ФОТО КР ТС\Первом.пр. 1ТК-575 путепровод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786" y="1113719"/>
            <a:ext cx="2700000" cy="32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\192.168.37.36\почта\Отдел коммунального хозяйства\ФОТО КР ТС\Первомайск.пр. 1ТК-568 (библиотека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031" y="3527761"/>
            <a:ext cx="4325746" cy="324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E:\My art\гербы\Gerb_5x5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919508" y="78469"/>
            <a:ext cx="973137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5161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5051" y="627544"/>
            <a:ext cx="10018713" cy="6449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dirty="0" smtClean="0"/>
              <a:t>Механизмы «Инфраструктурного меню»</a:t>
            </a:r>
            <a:br>
              <a:rPr lang="ru-RU" sz="3200" b="1" dirty="0" smtClean="0"/>
            </a:br>
            <a:r>
              <a:rPr lang="ru-RU" sz="3200" b="1" dirty="0"/>
              <a:t>применяемые Рязанской </a:t>
            </a:r>
            <a:r>
              <a:rPr lang="ru-RU" sz="3200" b="1" dirty="0" smtClean="0"/>
              <a:t>областью</a:t>
            </a:r>
            <a:endParaRPr lang="ru-RU" sz="3200" b="1" dirty="0"/>
          </a:p>
        </p:txBody>
      </p:sp>
      <p:pic>
        <p:nvPicPr>
          <p:cNvPr id="5" name="Picture 6" descr="E:\My art\гербы\Gerb_5x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19508" y="78469"/>
            <a:ext cx="973137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74437524"/>
              </p:ext>
            </p:extLst>
          </p:nvPr>
        </p:nvGraphicFramePr>
        <p:xfrm>
          <a:off x="507425" y="1418879"/>
          <a:ext cx="10412083" cy="5313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1671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385" y="644925"/>
            <a:ext cx="11752427" cy="1106237"/>
          </a:xfrm>
        </p:spPr>
        <p:txBody>
          <a:bodyPr>
            <a:normAutofit/>
          </a:bodyPr>
          <a:lstStyle/>
          <a:p>
            <a:pPr marL="457200" indent="0" algn="ctr">
              <a:buNone/>
            </a:pPr>
            <a:r>
              <a:rPr lang="ru-RU" sz="2800" b="1" dirty="0">
                <a:solidFill>
                  <a:srgbClr val="9A0000"/>
                </a:solidFill>
                <a:latin typeface="+mn-lt"/>
                <a:ea typeface="+mj-ea"/>
                <a:cs typeface="+mj-cs"/>
              </a:rPr>
              <a:t>Фонд национального благосостояния</a:t>
            </a:r>
          </a:p>
        </p:txBody>
      </p:sp>
      <p:pic>
        <p:nvPicPr>
          <p:cNvPr id="6" name="Picture 6" descr="E:\My art\гербы\Gerb_5x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50136" y="0"/>
            <a:ext cx="973137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F:\1-pd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t="10139" b="15897"/>
          <a:stretch/>
        </p:blipFill>
        <p:spPr bwMode="auto">
          <a:xfrm>
            <a:off x="5272643" y="1970398"/>
            <a:ext cx="6750629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031423" y="0"/>
            <a:ext cx="10018713" cy="6449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/>
              <a:t>Механизмы</a:t>
            </a:r>
            <a:r>
              <a:rPr lang="ru-RU" sz="3200" b="1" dirty="0" smtClean="0"/>
              <a:t> «Инфраструктурного меню»</a:t>
            </a:r>
            <a:endParaRPr lang="ru-RU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19135" y="2125674"/>
            <a:ext cx="51637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Объем финансирования – 403,75 млн руб.</a:t>
            </a:r>
          </a:p>
          <a:p>
            <a:endParaRPr lang="ru-RU" sz="2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Мероприятия:</a:t>
            </a:r>
          </a:p>
          <a:p>
            <a:pPr marL="342900" indent="-342900">
              <a:buAutoNum type="arabicPeriod"/>
            </a:pP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Строительство новой блочно-модульной котельной;</a:t>
            </a:r>
          </a:p>
          <a:p>
            <a:pPr marL="342900" indent="-342900">
              <a:buAutoNum type="arabicPeriod"/>
            </a:pP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Реконструкция 4 км тепловых сетей.</a:t>
            </a:r>
          </a:p>
          <a:p>
            <a:endParaRPr lang="ru-RU" sz="2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Сроки реализации 2023 год.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686" y="1188975"/>
            <a:ext cx="11642186" cy="496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2400" dirty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«Реконструкция системы теплоснабжения гарнизон </a:t>
            </a:r>
            <a:r>
              <a:rPr lang="ru-RU" sz="2400" dirty="0" err="1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Дягилево</a:t>
            </a:r>
            <a:r>
              <a:rPr lang="ru-RU" sz="2400" dirty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10614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E:\Фото\Попова\ул. Попова 1 (2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95"/>
          <a:stretch/>
        </p:blipFill>
        <p:spPr bwMode="auto">
          <a:xfrm>
            <a:off x="2845936" y="2544812"/>
            <a:ext cx="3177592" cy="382164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516" y="909400"/>
            <a:ext cx="11585276" cy="650420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ru-RU" sz="3200" b="1" dirty="0">
                <a:solidFill>
                  <a:srgbClr val="C00000"/>
                </a:solidFill>
              </a:rPr>
              <a:t/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9A0000"/>
                </a:solidFill>
              </a:rPr>
              <a:t>«Модернизация систем коммунальной </a:t>
            </a:r>
            <a:r>
              <a:rPr lang="ru-RU" sz="2800" b="1" dirty="0" smtClean="0">
                <a:solidFill>
                  <a:srgbClr val="9A0000"/>
                </a:solidFill>
              </a:rPr>
              <a:t>инфраструктуры </a:t>
            </a:r>
            <a:br>
              <a:rPr lang="ru-RU" sz="2800" b="1" dirty="0" smtClean="0">
                <a:solidFill>
                  <a:srgbClr val="9A0000"/>
                </a:solidFill>
              </a:rPr>
            </a:br>
            <a:r>
              <a:rPr lang="ru-RU" sz="2800" b="1" dirty="0" smtClean="0">
                <a:solidFill>
                  <a:srgbClr val="9A0000"/>
                </a:solidFill>
                <a:effectLst/>
              </a:rPr>
              <a:t>на </a:t>
            </a:r>
            <a:r>
              <a:rPr lang="ru-RU" sz="2800" b="1" dirty="0">
                <a:solidFill>
                  <a:srgbClr val="9A0000"/>
                </a:solidFill>
                <a:effectLst/>
              </a:rPr>
              <a:t>2023 - 2027 </a:t>
            </a:r>
            <a:r>
              <a:rPr lang="ru-RU" sz="2800" b="1" dirty="0" smtClean="0">
                <a:solidFill>
                  <a:srgbClr val="9A0000"/>
                </a:solidFill>
                <a:effectLst/>
              </a:rPr>
              <a:t>годы»</a:t>
            </a:r>
            <a:endParaRPr lang="ru-RU" sz="2800" b="1" dirty="0">
              <a:solidFill>
                <a:srgbClr val="9A0000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177" y="1582867"/>
            <a:ext cx="11568022" cy="4783431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рамках данной программы планируется выполнение капитального ремонта магистральных тепловых сетей на общую сумму 660 млн руб</a:t>
            </a: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sz="2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2023 году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L=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4 км</a:t>
            </a:r>
            <a:r>
              <a:rPr lang="en-US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Dmax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00 мм.</a:t>
            </a:r>
          </a:p>
          <a:p>
            <a:pPr algn="just">
              <a:lnSpc>
                <a:spcPct val="120000"/>
              </a:lnSpc>
              <a:buFontTx/>
              <a:buChar char="-"/>
            </a:pPr>
            <a:r>
              <a:rPr 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2024 году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L= 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10,7 км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Dmax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00 мм.</a:t>
            </a:r>
          </a:p>
        </p:txBody>
      </p:sp>
      <p:pic>
        <p:nvPicPr>
          <p:cNvPr id="6" name="Picture 6" descr="E:\My art\гербы\Gerb_5x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050136" y="0"/>
            <a:ext cx="973137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31423" y="19579"/>
            <a:ext cx="10018713" cy="6449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/>
              <a:t>Механизмы «Инфраструктурного меню»</a:t>
            </a:r>
          </a:p>
        </p:txBody>
      </p:sp>
      <p:pic>
        <p:nvPicPr>
          <p:cNvPr id="8" name="Picture 4" descr="E:\Фото\зубковой\ул. Зубковой (5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2"/>
          <a:stretch/>
        </p:blipFill>
        <p:spPr bwMode="auto">
          <a:xfrm>
            <a:off x="9209075" y="2544812"/>
            <a:ext cx="2796946" cy="382164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E:\Фото\зубковой\ул. Зубковой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527" y="2544812"/>
            <a:ext cx="3185548" cy="382164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257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475" y="620208"/>
            <a:ext cx="10568881" cy="65042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rgbClr val="9A0000"/>
                </a:solidFill>
              </a:rPr>
              <a:t>Специальные казначейские кредиты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793" y="1448649"/>
            <a:ext cx="11764480" cy="333453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Подана заявка в Минстрой России на получение специального казначейского кредита в размере 200,69 млн руб.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Капитальный ремонт магистральных тепловых сетей: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L= 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5,1 км</a:t>
            </a:r>
            <a:r>
              <a:rPr lang="en-US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ср= 600 мм.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Срок реализации 2024 год</a:t>
            </a:r>
            <a:r>
              <a:rPr lang="en-US" sz="2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E:\My art\гербы\Gerb_5x5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50136" y="0"/>
            <a:ext cx="973137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31423" y="113306"/>
            <a:ext cx="10018713" cy="6449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b="1" dirty="0"/>
              <a:t>Механизмы «Инфраструктурного меню»</a:t>
            </a:r>
          </a:p>
        </p:txBody>
      </p:sp>
      <p:pic>
        <p:nvPicPr>
          <p:cNvPr id="7" name="Picture 4" descr="C:\Users\ivanov\Desktop\презентация Челенко В.Г\2021\Освоение 150 млн\Ряжское шоссе\Ряжское ш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750" y="2883344"/>
            <a:ext cx="3942515" cy="3558545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E:\Фото\Попова\ул. Попов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750" y="2883344"/>
            <a:ext cx="3600000" cy="3558545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37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8563" y="102961"/>
            <a:ext cx="10018713" cy="650420"/>
          </a:xfrm>
        </p:spPr>
        <p:txBody>
          <a:bodyPr>
            <a:noAutofit/>
          </a:bodyPr>
          <a:lstStyle/>
          <a:p>
            <a:r>
              <a:rPr lang="ru-RU" sz="3200" b="1" dirty="0"/>
              <a:t>Проблемные вопросы прошлых лет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385" y="793620"/>
            <a:ext cx="5995356" cy="6064379"/>
          </a:xfrm>
          <a:ln>
            <a:noFill/>
          </a:ln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8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8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2021 году Министерство обороны Российской Федерации передало котельную Военного городка в п. Желтухинский Скопинского района Рязанской области в собственность муниципального образования.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8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счет средств Резервного фонда Правительства Российской Федерации</a:t>
            </a:r>
            <a:r>
              <a:rPr lang="ru-RU" sz="8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sz="5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66700" algn="just">
              <a:lnSpc>
                <a:spcPct val="120000"/>
              </a:lnSpc>
            </a:pPr>
            <a:r>
              <a:rPr lang="ru-RU" sz="8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2022 году разработана проектно-сметная документация на строительство новой блочно-модульной котельной (4 млн руб.).</a:t>
            </a:r>
          </a:p>
          <a:p>
            <a:pPr marL="0" indent="266700" algn="just">
              <a:lnSpc>
                <a:spcPct val="120000"/>
              </a:lnSpc>
            </a:pPr>
            <a:endParaRPr lang="ru-RU" sz="5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66700" algn="just">
              <a:lnSpc>
                <a:spcPct val="120000"/>
              </a:lnSpc>
            </a:pPr>
            <a:r>
              <a:rPr lang="ru-RU" sz="8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настоящее время блочно-модульная котельная построена</a:t>
            </a:r>
            <a:r>
              <a:rPr lang="en-US" sz="8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Проводятся процедуры по подключению к инженерным коммуникациям (70,2 млн руб.).</a:t>
            </a:r>
          </a:p>
          <a:p>
            <a:pPr marL="0" lvl="0" indent="0" algn="just">
              <a:lnSpc>
                <a:spcPct val="120000"/>
              </a:lnSpc>
              <a:buNone/>
            </a:pPr>
            <a:endParaRPr lang="ru-RU" sz="8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ru-RU" sz="8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Font typeface="Arial" pitchFamily="34" charset="0"/>
              <a:buChar char="•"/>
            </a:pPr>
            <a:endParaRPr lang="ru-RU" sz="8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7200" dirty="0">
              <a:solidFill>
                <a:schemeClr val="tx1"/>
              </a:solidFill>
            </a:endParaRPr>
          </a:p>
        </p:txBody>
      </p:sp>
      <p:pic>
        <p:nvPicPr>
          <p:cNvPr id="6" name="Picture 6" descr="E:\My art\гербы\Gerb_5x5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50136" y="102961"/>
            <a:ext cx="973137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ivanov\Desktop\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912" y="3824885"/>
            <a:ext cx="2960879" cy="222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ivanov\Desktop\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913" y="1103894"/>
            <a:ext cx="2960879" cy="222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ivanov\Desktop\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879" y="3824885"/>
            <a:ext cx="2960879" cy="222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ivanov\Desktop\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877" y="1103894"/>
            <a:ext cx="2960881" cy="222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13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11689</TotalTime>
  <Words>332</Words>
  <Application>Microsoft Office PowerPoint</Application>
  <PresentationFormat>Произвольный</PresentationFormat>
  <Paragraphs>82</Paragraphs>
  <Slides>10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Исполнительная</vt:lpstr>
      <vt:lpstr>Презентация PowerPoint</vt:lpstr>
      <vt:lpstr>Капитальный ремонт магистральных тепловых сетей за счет средств областного бюджета</vt:lpstr>
      <vt:lpstr>Анализ повреждаемости и замены  магистральных тепловых сетей в г. Рязани</vt:lpstr>
      <vt:lpstr>Капитальный ремонт магистральных тепловых сетей за счет средств областного бюджета в 2023 году</vt:lpstr>
      <vt:lpstr>Механизмы «Инфраструктурного меню» применяемые Рязанской областью</vt:lpstr>
      <vt:lpstr>Презентация PowerPoint</vt:lpstr>
      <vt:lpstr> «Модернизация систем коммунальной инфраструктуры  на 2023 - 2027 годы»</vt:lpstr>
      <vt:lpstr>Специальные казначейские кредиты</vt:lpstr>
      <vt:lpstr>Проблемные вопросы прошлых лет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отопительного периода  2017-2018 годов и задачи на период подготовки к предстоящему отопительному сезону</dc:title>
  <dc:creator>Устинов Д.В.</dc:creator>
  <cp:lastModifiedBy>Иванов М.С.</cp:lastModifiedBy>
  <cp:revision>449</cp:revision>
  <cp:lastPrinted>2023-06-16T05:13:17Z</cp:lastPrinted>
  <dcterms:created xsi:type="dcterms:W3CDTF">2018-05-14T12:42:42Z</dcterms:created>
  <dcterms:modified xsi:type="dcterms:W3CDTF">2023-06-16T09:09:35Z</dcterms:modified>
</cp:coreProperties>
</file>